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9" r:id="rId2"/>
    <p:sldId id="291" r:id="rId3"/>
    <p:sldId id="300" r:id="rId4"/>
    <p:sldId id="301" r:id="rId5"/>
    <p:sldId id="293" r:id="rId6"/>
    <p:sldId id="313" r:id="rId7"/>
    <p:sldId id="294" r:id="rId8"/>
    <p:sldId id="295" r:id="rId9"/>
    <p:sldId id="315" r:id="rId10"/>
    <p:sldId id="296" r:id="rId11"/>
    <p:sldId id="297" r:id="rId12"/>
    <p:sldId id="314" r:id="rId13"/>
    <p:sldId id="288" r:id="rId14"/>
    <p:sldId id="298" r:id="rId15"/>
    <p:sldId id="316" r:id="rId16"/>
    <p:sldId id="317" r:id="rId17"/>
    <p:sldId id="309" r:id="rId18"/>
    <p:sldId id="303" r:id="rId19"/>
    <p:sldId id="311" r:id="rId20"/>
    <p:sldId id="308" r:id="rId21"/>
    <p:sldId id="306" r:id="rId22"/>
    <p:sldId id="310" r:id="rId23"/>
    <p:sldId id="299" r:id="rId24"/>
    <p:sldId id="304" r:id="rId25"/>
    <p:sldId id="318" r:id="rId26"/>
    <p:sldId id="312" r:id="rId27"/>
    <p:sldId id="305" r:id="rId28"/>
    <p:sldId id="319" r:id="rId29"/>
    <p:sldId id="320" r:id="rId30"/>
    <p:sldId id="302" r:id="rId31"/>
    <p:sldId id="322" r:id="rId32"/>
    <p:sldId id="324" r:id="rId33"/>
    <p:sldId id="326" r:id="rId34"/>
    <p:sldId id="327" r:id="rId35"/>
    <p:sldId id="328" r:id="rId36"/>
    <p:sldId id="329" r:id="rId37"/>
    <p:sldId id="330" r:id="rId38"/>
    <p:sldId id="325" r:id="rId39"/>
    <p:sldId id="333" r:id="rId40"/>
    <p:sldId id="332" r:id="rId41"/>
    <p:sldId id="334" r:id="rId42"/>
    <p:sldId id="331" r:id="rId43"/>
    <p:sldId id="321" r:id="rId44"/>
    <p:sldId id="289" r:id="rId45"/>
    <p:sldId id="290" r:id="rId46"/>
    <p:sldId id="28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3693"/>
    <a:srgbClr val="D4D4D4"/>
    <a:srgbClr val="E20074"/>
    <a:srgbClr val="623A93"/>
    <a:srgbClr val="AD92D2"/>
    <a:srgbClr val="7953A7"/>
    <a:srgbClr val="FAFAFA"/>
    <a:srgbClr val="683F9B"/>
    <a:srgbClr val="CFCFCF"/>
    <a:srgbClr val="774C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85" autoAdjust="0"/>
    <p:restoredTop sz="80082" autoAdjust="0"/>
  </p:normalViewPr>
  <p:slideViewPr>
    <p:cSldViewPr snapToGrid="0" snapToObjects="1">
      <p:cViewPr varScale="1">
        <p:scale>
          <a:sx n="89" d="100"/>
          <a:sy n="89" d="100"/>
        </p:scale>
        <p:origin x="96" y="588"/>
      </p:cViewPr>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56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B920A-BEC6-9E42-A176-2983C74328B3}"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A92BD-A883-D547-8262-3DA2FC27B38F}" type="slidenum">
              <a:rPr lang="en-US" smtClean="0"/>
              <a:t>‹#›</a:t>
            </a:fld>
            <a:endParaRPr lang="en-US"/>
          </a:p>
        </p:txBody>
      </p:sp>
    </p:spTree>
    <p:extLst>
      <p:ext uri="{BB962C8B-B14F-4D97-AF65-F5344CB8AC3E}">
        <p14:creationId xmlns:p14="http://schemas.microsoft.com/office/powerpoint/2010/main" val="59502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370833"/>
            <a:ext cx="12192000" cy="2487167"/>
          </a:xfrm>
          <a:prstGeom prst="rect">
            <a:avLst/>
          </a:prstGeom>
          <a:solidFill>
            <a:srgbClr val="552C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05393" y="4644645"/>
            <a:ext cx="8577647" cy="820420"/>
          </a:xfrm>
        </p:spPr>
        <p:txBody>
          <a:bodyPr anchor="t">
            <a:normAutofit/>
          </a:bodyPr>
          <a:lstStyle>
            <a:lvl1pPr algn="l">
              <a:defRPr sz="44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05393" y="5558912"/>
            <a:ext cx="8577647" cy="933383"/>
          </a:xfrm>
          <a:prstGeom prst="rect">
            <a:avLst/>
          </a:prstGeom>
        </p:spPr>
        <p:txBody>
          <a:bodyPr/>
          <a:lstStyle>
            <a:lvl1pPr marL="0" indent="0" algn="l">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799" y="4644645"/>
            <a:ext cx="2345018" cy="976650"/>
          </a:xfrm>
          <a:prstGeom prst="rect">
            <a:avLst/>
          </a:prstGeom>
        </p:spPr>
      </p:pic>
    </p:spTree>
    <p:extLst>
      <p:ext uri="{BB962C8B-B14F-4D97-AF65-F5344CB8AC3E}">
        <p14:creationId xmlns:p14="http://schemas.microsoft.com/office/powerpoint/2010/main" val="206644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D5B2919-BA1D-EF4C-8423-2E2FD21D922E}" type="datetime1">
              <a:rPr lang="en-US" smtClean="0"/>
              <a:t>10/18/2018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194A306-89C1-6D48-99B0-A7D47D574178}" type="slidenum">
              <a:rPr lang="en-US" smtClean="0"/>
              <a:t>‹#›</a:t>
            </a:fld>
            <a:endParaRPr lang="en-US"/>
          </a:p>
        </p:txBody>
      </p:sp>
    </p:spTree>
    <p:extLst>
      <p:ext uri="{BB962C8B-B14F-4D97-AF65-F5344CB8AC3E}">
        <p14:creationId xmlns:p14="http://schemas.microsoft.com/office/powerpoint/2010/main" val="19911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261258" y="128016"/>
            <a:ext cx="11604171" cy="493776"/>
          </a:xfrm>
        </p:spPr>
        <p:txBody>
          <a:bodyPr anchor="t"/>
          <a:lstStyle>
            <a:lvl1pPr>
              <a:defRPr>
                <a:solidFill>
                  <a:srgbClr val="623A93"/>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261258" y="6356350"/>
            <a:ext cx="2743200" cy="365125"/>
          </a:xfrm>
          <a:prstGeom prst="rect">
            <a:avLst/>
          </a:prstGeom>
        </p:spPr>
        <p:txBody>
          <a:bodyPr/>
          <a:lstStyle/>
          <a:p>
            <a:fld id="{885E008D-ABAE-B840-AF9E-2207500C9E79}" type="datetime1">
              <a:rPr lang="en-US" smtClean="0"/>
              <a:t>10/18/2018</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5" name="Slide Number Placeholder 4"/>
          <p:cNvSpPr>
            <a:spLocks noGrp="1"/>
          </p:cNvSpPr>
          <p:nvPr>
            <p:ph type="sldNum" sz="quarter" idx="12"/>
          </p:nvPr>
        </p:nvSpPr>
        <p:spPr>
          <a:xfrm>
            <a:off x="9122229" y="6356350"/>
            <a:ext cx="2743200" cy="365125"/>
          </a:xfrm>
          <a:prstGeom prst="rect">
            <a:avLst/>
          </a:prstGeom>
        </p:spPr>
        <p:txBody>
          <a:bodyPr/>
          <a:lstStyle/>
          <a:p>
            <a:fld id="{E194A306-89C1-6D48-99B0-A7D47D574178}" type="slidenum">
              <a:rPr lang="en-US" smtClean="0"/>
              <a:pPr/>
              <a:t>‹#›</a:t>
            </a:fld>
            <a:endParaRPr lang="en-US"/>
          </a:p>
        </p:txBody>
      </p:sp>
      <p:sp>
        <p:nvSpPr>
          <p:cNvPr id="9" name="Text Placeholder 8"/>
          <p:cNvSpPr>
            <a:spLocks noGrp="1"/>
          </p:cNvSpPr>
          <p:nvPr>
            <p:ph type="body" sz="quarter" idx="13" hasCustomPrompt="1"/>
          </p:nvPr>
        </p:nvSpPr>
        <p:spPr>
          <a:xfrm>
            <a:off x="261938" y="622300"/>
            <a:ext cx="11603491" cy="511175"/>
          </a:xfrm>
          <a:prstGeom prst="rect">
            <a:avLst/>
          </a:prstGeom>
        </p:spPr>
        <p:txBody>
          <a:bodyPr/>
          <a:lstStyle>
            <a:lvl1pPr marL="0" indent="0">
              <a:buNone/>
              <a:defRPr sz="2000"/>
            </a:lvl1pPr>
          </a:lstStyle>
          <a:p>
            <a:pPr lvl="0"/>
            <a:r>
              <a:rPr lang="en-US" dirty="0" smtClean="0"/>
              <a:t>Click to edit Master subtitle styles</a:t>
            </a:r>
          </a:p>
        </p:txBody>
      </p:sp>
    </p:spTree>
    <p:extLst>
      <p:ext uri="{BB962C8B-B14F-4D97-AF65-F5344CB8AC3E}">
        <p14:creationId xmlns:p14="http://schemas.microsoft.com/office/powerpoint/2010/main" val="135858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lang="en-US" b="0" i="0" smtClean="0">
                <a:effectLst/>
              </a:defRPr>
            </a:lvl1pPr>
          </a:lstStyle>
          <a:p>
            <a:r>
              <a:rPr lang="en-US" dirty="0" smtClean="0"/>
              <a:t>©2018 Ciber Global, LLC</a:t>
            </a:r>
            <a:endParaRPr lang="en-US" dirty="0"/>
          </a:p>
        </p:txBody>
      </p:sp>
      <p:sp>
        <p:nvSpPr>
          <p:cNvPr id="4" name="Slide Number Placeholder 3"/>
          <p:cNvSpPr>
            <a:spLocks noGrp="1"/>
          </p:cNvSpPr>
          <p:nvPr>
            <p:ph type="sldNum" sz="quarter" idx="11"/>
          </p:nvPr>
        </p:nvSpPr>
        <p:spPr/>
        <p:txBody>
          <a:bodyPr/>
          <a:lstStyle/>
          <a:p>
            <a:fld id="{9C7D6856-E5A0-4C4D-8530-90BC34B4F54D}" type="slidenum">
              <a:rPr lang="en-US" smtClean="0"/>
              <a:t>‹#›</a:t>
            </a:fld>
            <a:endParaRPr lang="en-US"/>
          </a:p>
        </p:txBody>
      </p:sp>
      <p:sp>
        <p:nvSpPr>
          <p:cNvPr id="5" name="Date Placeholder 4"/>
          <p:cNvSpPr>
            <a:spLocks noGrp="1"/>
          </p:cNvSpPr>
          <p:nvPr>
            <p:ph type="dt" sz="half" idx="12"/>
          </p:nvPr>
        </p:nvSpPr>
        <p:spPr/>
        <p:txBody>
          <a:bodyPr/>
          <a:lstStyle/>
          <a:p>
            <a:fld id="{EA1EF9B9-7C52-3F41-B867-F21BF5BD4C8B}" type="datetime1">
              <a:rPr lang="en-US" smtClean="0"/>
              <a:t>10/18/2018</a:t>
            </a:fld>
            <a:endParaRPr lang="en-US" dirty="0"/>
          </a:p>
        </p:txBody>
      </p:sp>
    </p:spTree>
    <p:extLst>
      <p:ext uri="{BB962C8B-B14F-4D97-AF65-F5344CB8AC3E}">
        <p14:creationId xmlns:p14="http://schemas.microsoft.com/office/powerpoint/2010/main" val="181673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552C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defRPr sz="4400">
                <a:solidFill>
                  <a:schemeClr val="bg1">
                    <a:lumMod val="8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lang="en-US" b="0" i="0" smtClean="0">
                <a:effectLst/>
              </a:defRPr>
            </a:lvl1pPr>
          </a:lstStyle>
          <a:p>
            <a:r>
              <a:rPr lang="en-US" dirty="0" smtClean="0"/>
              <a:t>©2018 Ciber Global, LLC</a:t>
            </a:r>
            <a:endParaRPr lang="en-US" dirty="0"/>
          </a:p>
        </p:txBody>
      </p:sp>
      <p:sp>
        <p:nvSpPr>
          <p:cNvPr id="4" name="Slide Number Placeholder 3"/>
          <p:cNvSpPr>
            <a:spLocks noGrp="1"/>
          </p:cNvSpPr>
          <p:nvPr>
            <p:ph type="sldNum" sz="quarter" idx="11"/>
          </p:nvPr>
        </p:nvSpPr>
        <p:spPr>
          <a:xfrm>
            <a:off x="8915399" y="6356349"/>
            <a:ext cx="2950029" cy="365125"/>
          </a:xfrm>
        </p:spPr>
        <p:txBody>
          <a:bodyPr/>
          <a:lstStyle/>
          <a:p>
            <a:fld id="{9C7D6856-E5A0-4C4D-8530-90BC34B4F54D}" type="slidenum">
              <a:rPr lang="en-US" smtClean="0"/>
              <a:t>‹#›</a:t>
            </a:fld>
            <a:endParaRPr lang="en-US" dirty="0"/>
          </a:p>
        </p:txBody>
      </p:sp>
      <p:sp>
        <p:nvSpPr>
          <p:cNvPr id="5" name="Date Placeholder 4"/>
          <p:cNvSpPr>
            <a:spLocks noGrp="1"/>
          </p:cNvSpPr>
          <p:nvPr>
            <p:ph type="dt" sz="half" idx="12"/>
          </p:nvPr>
        </p:nvSpPr>
        <p:spPr>
          <a:xfrm>
            <a:off x="261258" y="6356350"/>
            <a:ext cx="2986767" cy="365125"/>
          </a:xfrm>
        </p:spPr>
        <p:txBody>
          <a:bodyPr/>
          <a:lstStyle/>
          <a:p>
            <a:fld id="{788A24D1-44DE-3B4D-A0BE-594C0BD91721}" type="datetime1">
              <a:rPr lang="en-US" smtClean="0"/>
              <a:t>10/18/2018</a:t>
            </a:fld>
            <a:endParaRPr lang="en-US" dirty="0"/>
          </a:p>
        </p:txBody>
      </p:sp>
      <p:sp>
        <p:nvSpPr>
          <p:cNvPr id="8" name="Text Placeholder 7"/>
          <p:cNvSpPr>
            <a:spLocks noGrp="1"/>
          </p:cNvSpPr>
          <p:nvPr>
            <p:ph type="body" sz="quarter" idx="13"/>
          </p:nvPr>
        </p:nvSpPr>
        <p:spPr>
          <a:xfrm>
            <a:off x="261259" y="1371599"/>
            <a:ext cx="11604170" cy="484822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933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61257" y="1185544"/>
            <a:ext cx="11604171" cy="5081905"/>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61258" y="6356350"/>
            <a:ext cx="2743200" cy="365125"/>
          </a:xfrm>
          <a:prstGeom prst="rect">
            <a:avLst/>
          </a:prstGeom>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a:xfrm>
            <a:off x="4038600" y="6356350"/>
            <a:ext cx="4114800" cy="365125"/>
          </a:xfrm>
          <a:prstGeom prst="rect">
            <a:avLst/>
          </a:prstGeom>
          <a:ln>
            <a:noFill/>
          </a:ln>
        </p:spPr>
        <p:txBody>
          <a:bodyPr/>
          <a:lstStyle>
            <a:lvl1pPr>
              <a:defRPr lang="en-US" b="0" i="0" smtClean="0">
                <a:effectLst/>
              </a:defRPr>
            </a:lvl1pPr>
          </a:lstStyle>
          <a:p>
            <a:r>
              <a:rPr lang="en-US" dirty="0" smtClean="0"/>
              <a:t>©2018 Ciber Global, LLC</a:t>
            </a:r>
            <a:endParaRPr lang="en-US" dirty="0"/>
          </a:p>
        </p:txBody>
      </p:sp>
      <p:sp>
        <p:nvSpPr>
          <p:cNvPr id="6" name="Slide Number Placeholder 5"/>
          <p:cNvSpPr>
            <a:spLocks noGrp="1"/>
          </p:cNvSpPr>
          <p:nvPr>
            <p:ph type="sldNum" sz="quarter" idx="12"/>
          </p:nvPr>
        </p:nvSpPr>
        <p:spPr>
          <a:xfrm>
            <a:off x="9122228" y="6356350"/>
            <a:ext cx="2743200" cy="365125"/>
          </a:xfrm>
          <a:prstGeom prst="rect">
            <a:avLst/>
          </a:prstGeom>
        </p:spPr>
        <p:txBody>
          <a:bodyPr/>
          <a:lstStyle/>
          <a:p>
            <a:fld id="{E194A306-89C1-6D48-99B0-A7D47D574178}" type="slidenum">
              <a:rPr lang="en-US" smtClean="0"/>
              <a:t>‹#›</a:t>
            </a:fld>
            <a:endParaRPr lang="en-US"/>
          </a:p>
        </p:txBody>
      </p:sp>
    </p:spTree>
    <p:extLst>
      <p:ext uri="{BB962C8B-B14F-4D97-AF65-F5344CB8AC3E}">
        <p14:creationId xmlns:p14="http://schemas.microsoft.com/office/powerpoint/2010/main" val="158814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61258" y="1294955"/>
            <a:ext cx="5758542" cy="488200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199" y="1294955"/>
            <a:ext cx="5693229" cy="488200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261258" y="6356350"/>
            <a:ext cx="3320142" cy="365125"/>
          </a:xfrm>
          <a:prstGeom prst="rect">
            <a:avLst/>
          </a:prstGeom>
        </p:spPr>
        <p:txBody>
          <a:bodyPr/>
          <a:lstStyle/>
          <a:p>
            <a:fld id="{DABC215F-F5B6-3945-8D4A-97F6028F09C1}" type="datetime1">
              <a:rPr lang="en-US" smtClean="0"/>
              <a:t>10/18/2018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7" name="Slide Number Placeholder 6"/>
          <p:cNvSpPr>
            <a:spLocks noGrp="1"/>
          </p:cNvSpPr>
          <p:nvPr>
            <p:ph type="sldNum" sz="quarter" idx="12"/>
          </p:nvPr>
        </p:nvSpPr>
        <p:spPr>
          <a:xfrm>
            <a:off x="8610599" y="6356350"/>
            <a:ext cx="3254829" cy="365125"/>
          </a:xfrm>
          <a:prstGeom prst="rect">
            <a:avLst/>
          </a:prstGeom>
        </p:spPr>
        <p:txBody>
          <a:bodyPr/>
          <a:lstStyle/>
          <a:p>
            <a:fld id="{E194A306-89C1-6D48-99B0-A7D47D574178}" type="slidenum">
              <a:rPr lang="en-US" smtClean="0"/>
              <a:t>‹#›</a:t>
            </a:fld>
            <a:endParaRPr lang="en-US"/>
          </a:p>
        </p:txBody>
      </p:sp>
    </p:spTree>
    <p:extLst>
      <p:ext uri="{BB962C8B-B14F-4D97-AF65-F5344CB8AC3E}">
        <p14:creationId xmlns:p14="http://schemas.microsoft.com/office/powerpoint/2010/main" val="151418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1258" y="1282255"/>
            <a:ext cx="5736317" cy="61322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1258" y="1895476"/>
            <a:ext cx="5736317" cy="42941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199" y="1306068"/>
            <a:ext cx="5693229" cy="58940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199" y="1895476"/>
            <a:ext cx="5693229" cy="42941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261258" y="6356350"/>
            <a:ext cx="3320142" cy="365125"/>
          </a:xfrm>
          <a:prstGeom prst="rect">
            <a:avLst/>
          </a:prstGeom>
        </p:spPr>
        <p:txBody>
          <a:bodyPr/>
          <a:lstStyle/>
          <a:p>
            <a:fld id="{364730AA-357C-9741-B9D4-D4A5239FA9AA}" type="datetime1">
              <a:rPr lang="en-US" smtClean="0"/>
              <a:t>10/18/2018</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9" name="Slide Number Placeholder 8"/>
          <p:cNvSpPr>
            <a:spLocks noGrp="1"/>
          </p:cNvSpPr>
          <p:nvPr>
            <p:ph type="sldNum" sz="quarter" idx="12"/>
          </p:nvPr>
        </p:nvSpPr>
        <p:spPr>
          <a:xfrm>
            <a:off x="8610599" y="6356350"/>
            <a:ext cx="3254829" cy="365125"/>
          </a:xfrm>
          <a:prstGeom prst="rect">
            <a:avLst/>
          </a:prstGeom>
        </p:spPr>
        <p:txBody>
          <a:bodyPr/>
          <a:lstStyle/>
          <a:p>
            <a:fld id="{E194A306-89C1-6D48-99B0-A7D47D574178}" type="slidenum">
              <a:rPr lang="en-US" smtClean="0"/>
              <a:t>‹#›</a:t>
            </a:fld>
            <a:endParaRPr lang="en-US"/>
          </a:p>
        </p:txBody>
      </p:sp>
      <p:sp>
        <p:nvSpPr>
          <p:cNvPr id="10" name="Title 1"/>
          <p:cNvSpPr>
            <a:spLocks noGrp="1"/>
          </p:cNvSpPr>
          <p:nvPr>
            <p:ph type="title"/>
          </p:nvPr>
        </p:nvSpPr>
        <p:spPr>
          <a:xfrm>
            <a:off x="261258" y="-16117"/>
            <a:ext cx="11604171" cy="113168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85153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5"/>
          <p:cNvSpPr>
            <a:spLocks noGrp="1"/>
          </p:cNvSpPr>
          <p:nvPr>
            <p:ph type="dt" sz="half" idx="10"/>
          </p:nvPr>
        </p:nvSpPr>
        <p:spPr>
          <a:xfrm>
            <a:off x="261258" y="6356350"/>
            <a:ext cx="2743200" cy="365125"/>
          </a:xfrm>
          <a:prstGeom prst="rect">
            <a:avLst/>
          </a:prstGeom>
        </p:spPr>
        <p:txBody>
          <a:bodyPr/>
          <a:lstStyle/>
          <a:p>
            <a:fld id="{9638FBB3-7BE6-1E46-9665-4DC151984641}" type="datetime1">
              <a:rPr lang="en-US" smtClean="0"/>
              <a:t>10/18/2018</a:t>
            </a:fld>
            <a:endParaRPr lang="en-US" dirty="0"/>
          </a:p>
        </p:txBody>
      </p:sp>
      <p:sp>
        <p:nvSpPr>
          <p:cNvPr id="7" name="Footer Placeholder 6"/>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8" name="Slide Number Placeholder 7"/>
          <p:cNvSpPr>
            <a:spLocks noGrp="1"/>
          </p:cNvSpPr>
          <p:nvPr>
            <p:ph type="sldNum" sz="quarter" idx="12"/>
          </p:nvPr>
        </p:nvSpPr>
        <p:spPr>
          <a:xfrm>
            <a:off x="9122229" y="6356350"/>
            <a:ext cx="2743200" cy="365125"/>
          </a:xfrm>
          <a:prstGeom prst="rect">
            <a:avLst/>
          </a:prstGeom>
        </p:spPr>
        <p:txBody>
          <a:bodyPr/>
          <a:lstStyle/>
          <a:p>
            <a:fld id="{E194A306-89C1-6D48-99B0-A7D47D574178}" type="slidenum">
              <a:rPr lang="en-US" smtClean="0"/>
              <a:pPr/>
              <a:t>‹#›</a:t>
            </a:fld>
            <a:endParaRPr lang="en-US"/>
          </a:p>
        </p:txBody>
      </p:sp>
    </p:spTree>
    <p:extLst>
      <p:ext uri="{BB962C8B-B14F-4D97-AF65-F5344CB8AC3E}">
        <p14:creationId xmlns:p14="http://schemas.microsoft.com/office/powerpoint/2010/main" val="95572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a:xfrm>
            <a:off x="261258" y="6356350"/>
            <a:ext cx="2743200" cy="365125"/>
          </a:xfrm>
          <a:prstGeom prst="rect">
            <a:avLst/>
          </a:prstGeom>
        </p:spPr>
        <p:txBody>
          <a:bodyPr/>
          <a:lstStyle/>
          <a:p>
            <a:fld id="{9638FBB3-7BE6-1E46-9665-4DC151984641}" type="datetime1">
              <a:rPr lang="en-US" smtClean="0"/>
              <a:t>10/18/2018</a:t>
            </a:fld>
            <a:endParaRPr lang="en-US" dirty="0"/>
          </a:p>
        </p:txBody>
      </p:sp>
      <p:sp>
        <p:nvSpPr>
          <p:cNvPr id="7" name="Footer Placeholder 6"/>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8" name="Slide Number Placeholder 7"/>
          <p:cNvSpPr>
            <a:spLocks noGrp="1"/>
          </p:cNvSpPr>
          <p:nvPr>
            <p:ph type="sldNum" sz="quarter" idx="12"/>
          </p:nvPr>
        </p:nvSpPr>
        <p:spPr>
          <a:xfrm>
            <a:off x="9122229" y="6356350"/>
            <a:ext cx="2743200" cy="365125"/>
          </a:xfrm>
          <a:prstGeom prst="rect">
            <a:avLst/>
          </a:prstGeom>
        </p:spPr>
        <p:txBody>
          <a:bodyPr/>
          <a:lstStyle/>
          <a:p>
            <a:fld id="{E194A306-89C1-6D48-99B0-A7D47D574178}" type="slidenum">
              <a:rPr lang="en-US" smtClean="0"/>
              <a:pPr/>
              <a:t>‹#›</a:t>
            </a:fld>
            <a:endParaRPr lang="en-US"/>
          </a:p>
        </p:txBody>
      </p:sp>
    </p:spTree>
    <p:extLst>
      <p:ext uri="{BB962C8B-B14F-4D97-AF65-F5344CB8AC3E}">
        <p14:creationId xmlns:p14="http://schemas.microsoft.com/office/powerpoint/2010/main" val="190895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urpl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552C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ate Placeholder 5"/>
          <p:cNvSpPr>
            <a:spLocks noGrp="1"/>
          </p:cNvSpPr>
          <p:nvPr>
            <p:ph type="dt" sz="half" idx="10"/>
          </p:nvPr>
        </p:nvSpPr>
        <p:spPr>
          <a:xfrm>
            <a:off x="261258" y="6356350"/>
            <a:ext cx="2743200" cy="365125"/>
          </a:xfrm>
          <a:prstGeom prst="rect">
            <a:avLst/>
          </a:prstGeom>
        </p:spPr>
        <p:txBody>
          <a:bodyPr/>
          <a:lstStyle/>
          <a:p>
            <a:fld id="{9638FBB3-7BE6-1E46-9665-4DC151984641}" type="datetime1">
              <a:rPr lang="en-US" smtClean="0"/>
              <a:t>10/18/2018</a:t>
            </a:fld>
            <a:endParaRPr lang="en-US" dirty="0"/>
          </a:p>
        </p:txBody>
      </p:sp>
      <p:sp>
        <p:nvSpPr>
          <p:cNvPr id="8" name="Footer Placeholder 6"/>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9" name="Slide Number Placeholder 7"/>
          <p:cNvSpPr>
            <a:spLocks noGrp="1"/>
          </p:cNvSpPr>
          <p:nvPr>
            <p:ph type="sldNum" sz="quarter" idx="12"/>
          </p:nvPr>
        </p:nvSpPr>
        <p:spPr>
          <a:xfrm>
            <a:off x="9122229" y="6356350"/>
            <a:ext cx="2743200" cy="365125"/>
          </a:xfrm>
          <a:prstGeom prst="rect">
            <a:avLst/>
          </a:prstGeom>
        </p:spPr>
        <p:txBody>
          <a:bodyPr/>
          <a:lstStyle/>
          <a:p>
            <a:fld id="{E194A306-89C1-6D48-99B0-A7D47D574178}" type="slidenum">
              <a:rPr lang="en-US" smtClean="0"/>
              <a:pPr/>
              <a:t>‹#›</a:t>
            </a:fld>
            <a:endParaRPr lang="en-US"/>
          </a:p>
        </p:txBody>
      </p:sp>
    </p:spTree>
    <p:extLst>
      <p:ext uri="{BB962C8B-B14F-4D97-AF65-F5344CB8AC3E}">
        <p14:creationId xmlns:p14="http://schemas.microsoft.com/office/powerpoint/2010/main" val="190819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A24387B-864A-7F42-B55B-88F55C7A3714}" type="datetime1">
              <a:rPr lang="en-US" smtClean="0"/>
              <a:t>10/18/2018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lang="en-US" b="0" i="0" smtClean="0">
                <a:effectLst/>
              </a:defRPr>
            </a:lvl1pPr>
          </a:lstStyle>
          <a:p>
            <a:r>
              <a:rPr lang="en-US" dirty="0" smtClean="0"/>
              <a:t>©2018 Ciber Global, LLC</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194A306-89C1-6D48-99B0-A7D47D574178}" type="slidenum">
              <a:rPr lang="en-US" smtClean="0"/>
              <a:t>‹#›</a:t>
            </a:fld>
            <a:endParaRPr lang="en-US"/>
          </a:p>
        </p:txBody>
      </p:sp>
    </p:spTree>
    <p:extLst>
      <p:ext uri="{BB962C8B-B14F-4D97-AF65-F5344CB8AC3E}">
        <p14:creationId xmlns:p14="http://schemas.microsoft.com/office/powerpoint/2010/main" val="41540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16117"/>
            <a:ext cx="12192000" cy="1131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61258" y="-16117"/>
            <a:ext cx="11604171" cy="113168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5" name="Footer Placeholder 1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b="0" i="0" smtClean="0">
                <a:solidFill>
                  <a:schemeClr val="tx1">
                    <a:lumMod val="40000"/>
                    <a:lumOff val="60000"/>
                  </a:schemeClr>
                </a:solidFill>
                <a:effectLst/>
              </a:defRPr>
            </a:lvl1pPr>
          </a:lstStyle>
          <a:p>
            <a:r>
              <a:rPr lang="en-US" smtClean="0"/>
              <a:t>©2018 Ciber Global, LLC</a:t>
            </a:r>
            <a:endParaRPr lang="en-US" dirty="0"/>
          </a:p>
        </p:txBody>
      </p:sp>
      <p:sp>
        <p:nvSpPr>
          <p:cNvPr id="16" name="Slide Number Placeholder 1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40000"/>
                    <a:lumOff val="60000"/>
                  </a:schemeClr>
                </a:solidFill>
              </a:defRPr>
            </a:lvl1pPr>
          </a:lstStyle>
          <a:p>
            <a:fld id="{9C7D6856-E5A0-4C4D-8530-90BC34B4F54D}" type="slidenum">
              <a:rPr lang="en-US" smtClean="0"/>
              <a:pPr/>
              <a:t>‹#›</a:t>
            </a:fld>
            <a:endParaRPr lang="en-US"/>
          </a:p>
        </p:txBody>
      </p:sp>
      <p:sp>
        <p:nvSpPr>
          <p:cNvPr id="17" name="Date Placeholder 16"/>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40000"/>
                    <a:lumOff val="60000"/>
                  </a:schemeClr>
                </a:solidFill>
              </a:defRPr>
            </a:lvl1pPr>
          </a:lstStyle>
          <a:p>
            <a:fld id="{56217CDE-1211-F74E-B00E-D80C50C54D1A}" type="datetime1">
              <a:rPr lang="en-US" smtClean="0"/>
              <a:pPr/>
              <a:t>10/18/2018</a:t>
            </a:fld>
            <a:endParaRPr lang="en-US" dirty="0"/>
          </a:p>
        </p:txBody>
      </p:sp>
    </p:spTree>
    <p:extLst>
      <p:ext uri="{BB962C8B-B14F-4D97-AF65-F5344CB8AC3E}">
        <p14:creationId xmlns:p14="http://schemas.microsoft.com/office/powerpoint/2010/main" val="132883613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2" r:id="rId4"/>
    <p:sldLayoutId id="2147483653" r:id="rId5"/>
    <p:sldLayoutId id="2147483654" r:id="rId6"/>
    <p:sldLayoutId id="2147483655" r:id="rId7"/>
    <p:sldLayoutId id="2147483659" r:id="rId8"/>
    <p:sldLayoutId id="2147483656" r:id="rId9"/>
    <p:sldLayoutId id="2147483657" r:id="rId10"/>
    <p:sldLayoutId id="2147483658" r:id="rId11"/>
    <p:sldLayoutId id="2147483660" r:id="rId12"/>
  </p:sldLayoutIdLst>
  <p:hf hdr="0"/>
  <p:txStyles>
    <p:titleStyle>
      <a:lvl1pPr algn="l" defTabSz="914400" rtl="0" eaLnBrk="1" latinLnBrk="0" hangingPunct="1">
        <a:lnSpc>
          <a:spcPct val="90000"/>
        </a:lnSpc>
        <a:spcBef>
          <a:spcPct val="0"/>
        </a:spcBef>
        <a:buNone/>
        <a:defRPr sz="3200" b="1" kern="120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blog.aquasec.com/a-brief-history-of-containers-from-1970s-chroot-to-docker-2016"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kubernetes.io/docs/tutorials/kubernetes-basics/explore/explore-intro/#node-overview"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ubernetes.io/docs/concepts/workloads/pods/pod-overview/"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kubernetes.io/docs/concepts/services-networking/service/"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kubernetes.io/docs/concepts/workloads/controllers/replicaset/"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kubernetes.io/docs/concepts/workloads/controllers/replicaset/" TargetMode="External"/><Relationship Id="rId2" Type="http://schemas.openxmlformats.org/officeDocument/2006/relationships/hyperlink" Target="https://kubernetes.io/docs/concepts/workloads/pods/pod/"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kubernetes.io/docs/concepts/workloads/controllers/statefulset/"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kubernetes/examples/blob/master/staging/persistent-volume-provisioning/README.md" TargetMode="External"/><Relationship Id="rId2" Type="http://schemas.openxmlformats.org/officeDocument/2006/relationships/hyperlink" Target="https://kubernetes.io/docs/concepts/workloads/controllers/statefulse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presentation/d/105ZgwafitwXH6_sWevFHHUerciuv4ckDQ_CXjGPjv0Y" TargetMode="External"/><Relationship Id="rId2" Type="http://schemas.openxmlformats.org/officeDocument/2006/relationships/hyperlink" Target="https://github.com/cncf/presentations/tree/master/kubernete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projects/" TargetMode="External"/><Relationship Id="rId7" Type="http://schemas.openxmlformats.org/officeDocument/2006/relationships/hyperlink" Target="https://kubernetes.io/blog/2017/11/kubernetes-easy-way/" TargetMode="External"/><Relationship Id="rId2" Type="http://schemas.openxmlformats.org/officeDocument/2006/relationships/hyperlink" Target="https://www.opencontainers.org/" TargetMode="External"/><Relationship Id="rId1" Type="http://schemas.openxmlformats.org/officeDocument/2006/relationships/slideLayout" Target="../slideLayouts/slideLayout3.xml"/><Relationship Id="rId6" Type="http://schemas.openxmlformats.org/officeDocument/2006/relationships/hyperlink" Target="https://github.com/kelseyhightower/kubernetes-the-hard-way" TargetMode="External"/><Relationship Id="rId5" Type="http://schemas.openxmlformats.org/officeDocument/2006/relationships/hyperlink" Target="https://speakerdeck.com/thockin/kubernetes-understanding-pods-vs-containers" TargetMode="External"/><Relationship Id="rId4" Type="http://schemas.openxmlformats.org/officeDocument/2006/relationships/hyperlink" Target="https://xebialabs.com/periodic-table-of-devops-too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hyperlink" Target="https://www.slideshare.net/TruongLd/docker-get-started?qid=94a83783-5d31-4781-8a94-e5c3ca20f00f"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slideshare.net/TruongLd/docker-get-started?qid=94a83783-5d31-4781-8a94-e5c3ca20f00f"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1999" cy="4419947"/>
          </a:xfrm>
          <a:prstGeom prst="rect">
            <a:avLst/>
          </a:prstGeom>
        </p:spPr>
      </p:pic>
      <p:sp>
        <p:nvSpPr>
          <p:cNvPr id="2" name="Title 1"/>
          <p:cNvSpPr>
            <a:spLocks noGrp="1"/>
          </p:cNvSpPr>
          <p:nvPr>
            <p:ph type="ctrTitle"/>
          </p:nvPr>
        </p:nvSpPr>
        <p:spPr/>
        <p:txBody>
          <a:bodyPr/>
          <a:lstStyle/>
          <a:p>
            <a:r>
              <a:rPr lang="en-US" dirty="0" smtClean="0"/>
              <a:t>Docker and Kubernetes</a:t>
            </a:r>
            <a:endParaRPr lang="en-US" dirty="0"/>
          </a:p>
        </p:txBody>
      </p:sp>
      <p:sp>
        <p:nvSpPr>
          <p:cNvPr id="3" name="Subtitle 2"/>
          <p:cNvSpPr>
            <a:spLocks noGrp="1"/>
          </p:cNvSpPr>
          <p:nvPr>
            <p:ph type="subTitle" idx="1"/>
          </p:nvPr>
        </p:nvSpPr>
        <p:spPr/>
        <p:txBody>
          <a:bodyPr/>
          <a:lstStyle/>
          <a:p>
            <a:r>
              <a:rPr lang="en-US" dirty="0" smtClean="0"/>
              <a:t>2018-10-17 – Mark Hahn, DevOps Director</a:t>
            </a:r>
          </a:p>
          <a:p>
            <a:r>
              <a:rPr lang="en-US" dirty="0" smtClean="0"/>
              <a:t>Mhahn@ciber.com ; 425-749-9501</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88539" cy="4419947"/>
          </a:xfrm>
          <a:prstGeom prst="rect">
            <a:avLst/>
          </a:prstGeom>
        </p:spPr>
      </p:pic>
    </p:spTree>
    <p:extLst>
      <p:ext uri="{BB962C8B-B14F-4D97-AF65-F5344CB8AC3E}">
        <p14:creationId xmlns:p14="http://schemas.microsoft.com/office/powerpoint/2010/main" val="1359368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Push</a:t>
            </a:r>
            <a:endParaRPr lang="en-US" dirty="0"/>
          </a:p>
        </p:txBody>
      </p:sp>
      <p:sp>
        <p:nvSpPr>
          <p:cNvPr id="9" name="Content Placeholder 8"/>
          <p:cNvSpPr>
            <a:spLocks noGrp="1"/>
          </p:cNvSpPr>
          <p:nvPr>
            <p:ph idx="1"/>
          </p:nvPr>
        </p:nvSpPr>
        <p:spPr/>
        <p:txBody>
          <a:bodyPr/>
          <a:lstStyle/>
          <a:p>
            <a:r>
              <a:rPr lang="en-US" dirty="0" smtClean="0"/>
              <a:t>Storing the new image</a:t>
            </a:r>
          </a:p>
          <a:p>
            <a:r>
              <a:rPr lang="en-US" dirty="0" smtClean="0"/>
              <a:t>Local to system that built it</a:t>
            </a:r>
          </a:p>
          <a:p>
            <a:r>
              <a:rPr lang="en-US" dirty="0" smtClean="0"/>
              <a:t>Privately to a central on premise server</a:t>
            </a:r>
          </a:p>
          <a:p>
            <a:pPr lvl="1"/>
            <a:r>
              <a:rPr lang="en-US" dirty="0" err="1" smtClean="0"/>
              <a:t>Artifactory</a:t>
            </a:r>
            <a:endParaRPr lang="en-US" dirty="0" smtClean="0"/>
          </a:p>
          <a:p>
            <a:pPr lvl="1"/>
            <a:r>
              <a:rPr lang="en-US" dirty="0" err="1" smtClean="0"/>
              <a:t>GitLab</a:t>
            </a:r>
            <a:endParaRPr lang="en-US" dirty="0" smtClean="0"/>
          </a:p>
          <a:p>
            <a:r>
              <a:rPr lang="en-US" dirty="0" smtClean="0"/>
              <a:t>Publicly to a common server</a:t>
            </a:r>
          </a:p>
          <a:p>
            <a:pPr lvl="1"/>
            <a:r>
              <a:rPr lang="en-US" dirty="0" err="1" smtClean="0"/>
              <a:t>DockerHub</a:t>
            </a:r>
            <a:endParaRPr lang="en-US" dirty="0" smtClean="0"/>
          </a:p>
          <a:p>
            <a:pPr lvl="1"/>
            <a:endParaRPr lang="en-US" dirty="0" smtClean="0"/>
          </a:p>
          <a:p>
            <a:r>
              <a:rPr lang="en-US" dirty="0" smtClean="0"/>
              <a:t>Just a big database of saved images</a:t>
            </a:r>
          </a:p>
          <a:p>
            <a:pPr lvl="1"/>
            <a:r>
              <a:rPr lang="en-US" dirty="0" smtClean="0"/>
              <a:t>Ways to search</a:t>
            </a:r>
            <a:endParaRPr lang="en-US" dirty="0"/>
          </a:p>
          <a:p>
            <a:pPr marL="0" indent="0">
              <a:buNone/>
            </a:pP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10</a:t>
            </a:fld>
            <a:endParaRPr lang="en-US"/>
          </a:p>
        </p:txBody>
      </p:sp>
    </p:spTree>
    <p:extLst>
      <p:ext uri="{BB962C8B-B14F-4D97-AF65-F5344CB8AC3E}">
        <p14:creationId xmlns:p14="http://schemas.microsoft.com/office/powerpoint/2010/main" val="13293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Run</a:t>
            </a:r>
            <a:endParaRPr lang="en-US" dirty="0"/>
          </a:p>
        </p:txBody>
      </p:sp>
      <p:sp>
        <p:nvSpPr>
          <p:cNvPr id="3" name="Content Placeholder 2"/>
          <p:cNvSpPr>
            <a:spLocks noGrp="1"/>
          </p:cNvSpPr>
          <p:nvPr>
            <p:ph idx="1"/>
          </p:nvPr>
        </p:nvSpPr>
        <p:spPr/>
        <p:txBody>
          <a:bodyPr/>
          <a:lstStyle/>
          <a:p>
            <a:r>
              <a:rPr lang="en-US" dirty="0" smtClean="0"/>
              <a:t>Retrieves saved image</a:t>
            </a:r>
          </a:p>
          <a:p>
            <a:pPr lvl="1"/>
            <a:r>
              <a:rPr lang="en-US" dirty="0" smtClean="0"/>
              <a:t>From local system</a:t>
            </a:r>
          </a:p>
          <a:p>
            <a:pPr lvl="1"/>
            <a:r>
              <a:rPr lang="en-US" dirty="0" smtClean="0"/>
              <a:t>Or from a central repository</a:t>
            </a:r>
          </a:p>
          <a:p>
            <a:pPr lvl="1"/>
            <a:r>
              <a:rPr lang="en-US" dirty="0" smtClean="0"/>
              <a:t>Network transmission time is the dominate factor</a:t>
            </a:r>
          </a:p>
          <a:p>
            <a:r>
              <a:rPr lang="en-US" dirty="0" smtClean="0"/>
              <a:t>Starts the image</a:t>
            </a:r>
          </a:p>
          <a:p>
            <a:pPr lvl="1"/>
            <a:r>
              <a:rPr lang="en-US" dirty="0" smtClean="0"/>
              <a:t>Reasonably fast, tenths of seconds to under 10 seconds</a:t>
            </a:r>
          </a:p>
          <a:p>
            <a:pPr lvl="1"/>
            <a:r>
              <a:rPr lang="en-US" dirty="0" smtClean="0">
                <a:solidFill>
                  <a:srgbClr val="603693"/>
                </a:solidFill>
              </a:rPr>
              <a:t>Container</a:t>
            </a:r>
            <a:r>
              <a:rPr lang="en-US" dirty="0" smtClean="0"/>
              <a:t> – when it’s running it’s a container</a:t>
            </a:r>
          </a:p>
          <a:p>
            <a:endParaRPr lang="en-US" dirty="0"/>
          </a:p>
          <a:p>
            <a:r>
              <a:rPr lang="en-US" dirty="0" smtClean="0"/>
              <a:t>Strict Isolation of the running image</a:t>
            </a:r>
          </a:p>
          <a:p>
            <a:pPr lvl="1"/>
            <a:r>
              <a:rPr lang="en-US" dirty="0" smtClean="0"/>
              <a:t>Does not share resources with any other process</a:t>
            </a:r>
          </a:p>
          <a:p>
            <a:pPr lvl="1"/>
            <a:r>
              <a:rPr lang="en-US" dirty="0" smtClean="0"/>
              <a:t>Built on a security isolation mechanism</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11</a:t>
            </a:fld>
            <a:endParaRPr lang="en-US"/>
          </a:p>
        </p:txBody>
      </p:sp>
    </p:spTree>
    <p:extLst>
      <p:ext uri="{BB962C8B-B14F-4D97-AF65-F5344CB8AC3E}">
        <p14:creationId xmlns:p14="http://schemas.microsoft.com/office/powerpoint/2010/main" val="37882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98749" y="1493445"/>
            <a:ext cx="5359731" cy="4952479"/>
          </a:xfrm>
          <a:prstGeom prst="rect">
            <a:avLst/>
          </a:prstGeom>
        </p:spPr>
      </p:pic>
      <p:sp>
        <p:nvSpPr>
          <p:cNvPr id="2" name="Title 1"/>
          <p:cNvSpPr>
            <a:spLocks noGrp="1"/>
          </p:cNvSpPr>
          <p:nvPr>
            <p:ph type="title"/>
          </p:nvPr>
        </p:nvSpPr>
        <p:spPr/>
        <p:txBody>
          <a:bodyPr/>
          <a:lstStyle/>
          <a:p>
            <a:r>
              <a:rPr lang="en-US" dirty="0" smtClean="0"/>
              <a:t>Secure Container History</a:t>
            </a:r>
            <a:endParaRPr lang="en-US" dirty="0"/>
          </a:p>
        </p:txBody>
      </p:sp>
      <p:sp>
        <p:nvSpPr>
          <p:cNvPr id="3" name="Content Placeholder 2"/>
          <p:cNvSpPr>
            <a:spLocks noGrp="1"/>
          </p:cNvSpPr>
          <p:nvPr>
            <p:ph idx="1"/>
          </p:nvPr>
        </p:nvSpPr>
        <p:spPr/>
        <p:txBody>
          <a:bodyPr/>
          <a:lstStyle/>
          <a:p>
            <a:r>
              <a:rPr lang="en-US" sz="2000" dirty="0">
                <a:hlinkClick r:id="rId3"/>
              </a:rPr>
              <a:t>https://</a:t>
            </a:r>
            <a:r>
              <a:rPr lang="en-US" sz="2000" dirty="0" smtClean="0">
                <a:hlinkClick r:id="rId3"/>
              </a:rPr>
              <a:t>blog.aquasec.com/a-brief-history-of-containers-from-1970s-chroot-to-docker-2016</a:t>
            </a:r>
            <a:r>
              <a:rPr lang="en-US" sz="2000" dirty="0" smtClean="0"/>
              <a:t> </a:t>
            </a:r>
            <a:endParaRPr lang="en-US" sz="2000"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12</a:t>
            </a:fld>
            <a:endParaRPr lang="en-US"/>
          </a:p>
        </p:txBody>
      </p:sp>
    </p:spTree>
    <p:extLst>
      <p:ext uri="{BB962C8B-B14F-4D97-AF65-F5344CB8AC3E}">
        <p14:creationId xmlns:p14="http://schemas.microsoft.com/office/powerpoint/2010/main" val="121993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Architecture</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13</a:t>
            </a:fld>
            <a:endParaRPr lang="en-US"/>
          </a:p>
        </p:txBody>
      </p:sp>
      <p:pic>
        <p:nvPicPr>
          <p:cNvPr id="6" name="Picture 5"/>
          <p:cNvPicPr>
            <a:picLocks noChangeAspect="1"/>
          </p:cNvPicPr>
          <p:nvPr/>
        </p:nvPicPr>
        <p:blipFill>
          <a:blip r:embed="rId2"/>
          <a:stretch>
            <a:fillRect/>
          </a:stretch>
        </p:blipFill>
        <p:spPr>
          <a:xfrm>
            <a:off x="1489434" y="1192241"/>
            <a:ext cx="9692915" cy="5164109"/>
          </a:xfrm>
          <a:prstGeom prst="rect">
            <a:avLst/>
          </a:prstGeom>
        </p:spPr>
      </p:pic>
    </p:spTree>
    <p:extLst>
      <p:ext uri="{BB962C8B-B14F-4D97-AF65-F5344CB8AC3E}">
        <p14:creationId xmlns:p14="http://schemas.microsoft.com/office/powerpoint/2010/main" val="356379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Architecture – Developers Don’t Care</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379962" y="1898904"/>
            <a:ext cx="6896221" cy="3674110"/>
          </a:xfrm>
          <a:prstGeom prst="rect">
            <a:avLst/>
          </a:prstGeom>
        </p:spPr>
      </p:pic>
      <p:sp>
        <p:nvSpPr>
          <p:cNvPr id="7" name="Oval 6"/>
          <p:cNvSpPr/>
          <p:nvPr/>
        </p:nvSpPr>
        <p:spPr>
          <a:xfrm>
            <a:off x="5925312" y="3377184"/>
            <a:ext cx="1182624" cy="35877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26252" y="2404080"/>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9" name="Rectangle 8"/>
          <p:cNvSpPr/>
          <p:nvPr/>
        </p:nvSpPr>
        <p:spPr>
          <a:xfrm>
            <a:off x="8740614" y="2394696"/>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10" name="Rectangle 9"/>
          <p:cNvSpPr/>
          <p:nvPr/>
        </p:nvSpPr>
        <p:spPr>
          <a:xfrm>
            <a:off x="9330782" y="2387393"/>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11" name="Rectangle 10"/>
          <p:cNvSpPr/>
          <p:nvPr/>
        </p:nvSpPr>
        <p:spPr>
          <a:xfrm>
            <a:off x="9926507" y="2387393"/>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12" name="Rectangle 11"/>
          <p:cNvSpPr/>
          <p:nvPr/>
        </p:nvSpPr>
        <p:spPr>
          <a:xfrm>
            <a:off x="10522232" y="2387393"/>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13" name="Rectangle 12"/>
          <p:cNvSpPr/>
          <p:nvPr/>
        </p:nvSpPr>
        <p:spPr>
          <a:xfrm>
            <a:off x="11117958" y="2387393"/>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14" name="Oval 13"/>
          <p:cNvSpPr/>
          <p:nvPr/>
        </p:nvSpPr>
        <p:spPr>
          <a:xfrm>
            <a:off x="7656576" y="1840992"/>
            <a:ext cx="4208853" cy="198031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7" idx="1"/>
            <a:endCxn id="14" idx="1"/>
          </p:cNvCxnSpPr>
          <p:nvPr/>
        </p:nvCxnSpPr>
        <p:spPr>
          <a:xfrm flipV="1">
            <a:off x="6098503" y="2131002"/>
            <a:ext cx="2174445" cy="129872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5"/>
            <a:endCxn id="14" idx="4"/>
          </p:cNvCxnSpPr>
          <p:nvPr/>
        </p:nvCxnSpPr>
        <p:spPr>
          <a:xfrm>
            <a:off x="6934745" y="3683418"/>
            <a:ext cx="2826258" cy="13788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a:off x="8126252" y="3883375"/>
            <a:ext cx="3339462" cy="1564148"/>
          </a:xfrm>
          <a:prstGeom prst="upArrow">
            <a:avLst>
              <a:gd name="adj1" fmla="val 63873"/>
              <a:gd name="adj2" fmla="val 35970"/>
            </a:avLst>
          </a:prstGeom>
          <a:solidFill>
            <a:srgbClr val="603693"/>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400" dirty="0" smtClean="0"/>
              <a:t>This is what you care about</a:t>
            </a:r>
            <a:endParaRPr lang="en-US" sz="2400" dirty="0"/>
          </a:p>
        </p:txBody>
      </p:sp>
    </p:spTree>
    <p:extLst>
      <p:ext uri="{BB962C8B-B14F-4D97-AF65-F5344CB8AC3E}">
        <p14:creationId xmlns:p14="http://schemas.microsoft.com/office/powerpoint/2010/main" val="162053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from zero to Kubernetes running my app	</a:t>
            </a:r>
            <a:endParaRPr lang="en-US" dirty="0"/>
          </a:p>
        </p:txBody>
      </p:sp>
      <p:sp>
        <p:nvSpPr>
          <p:cNvPr id="3" name="Content Placeholder 2"/>
          <p:cNvSpPr>
            <a:spLocks noGrp="1"/>
          </p:cNvSpPr>
          <p:nvPr>
            <p:ph idx="1"/>
          </p:nvPr>
        </p:nvSpPr>
        <p:spPr/>
        <p:txBody>
          <a:bodyPr/>
          <a:lstStyle/>
          <a:p>
            <a:pPr marL="0" indent="0">
              <a:buNone/>
            </a:pPr>
            <a:r>
              <a:rPr lang="en-US" dirty="0" smtClean="0"/>
              <a:t>Route 1:</a:t>
            </a:r>
          </a:p>
          <a:p>
            <a:r>
              <a:rPr lang="en-US" dirty="0" smtClean="0"/>
              <a:t>Create a Cluster (manually)</a:t>
            </a:r>
          </a:p>
          <a:p>
            <a:r>
              <a:rPr lang="en-US" dirty="0" smtClean="0"/>
              <a:t>Deploy (manually)</a:t>
            </a:r>
          </a:p>
          <a:p>
            <a:pPr marL="0" indent="0">
              <a:buNone/>
            </a:pPr>
            <a:endParaRPr lang="en-US" dirty="0" smtClean="0"/>
          </a:p>
          <a:p>
            <a:pPr marL="0" indent="0">
              <a:buNone/>
            </a:pPr>
            <a:r>
              <a:rPr lang="en-US" dirty="0" smtClean="0"/>
              <a:t>Route 2:</a:t>
            </a:r>
          </a:p>
          <a:p>
            <a:r>
              <a:rPr lang="en-US" dirty="0"/>
              <a:t>Create a Cluster (manually)</a:t>
            </a:r>
          </a:p>
          <a:p>
            <a:r>
              <a:rPr lang="en-US" dirty="0" smtClean="0"/>
              <a:t>Share some </a:t>
            </a:r>
            <a:r>
              <a:rPr lang="en-US" dirty="0" err="1" smtClean="0"/>
              <a:t>auth</a:t>
            </a:r>
            <a:r>
              <a:rPr lang="en-US" dirty="0" smtClean="0"/>
              <a:t> tokens (manually)</a:t>
            </a:r>
          </a:p>
          <a:p>
            <a:r>
              <a:rPr lang="en-US" dirty="0" smtClean="0"/>
              <a:t>CI/CD Deployments</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15</a:t>
            </a:fld>
            <a:endParaRPr lang="en-US"/>
          </a:p>
        </p:txBody>
      </p:sp>
    </p:spTree>
    <p:extLst>
      <p:ext uri="{BB962C8B-B14F-4D97-AF65-F5344CB8AC3E}">
        <p14:creationId xmlns:p14="http://schemas.microsoft.com/office/powerpoint/2010/main" val="413456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Objects</a:t>
            </a:r>
            <a:endParaRPr lang="en-US" dirty="0"/>
          </a:p>
        </p:txBody>
      </p:sp>
      <p:sp>
        <p:nvSpPr>
          <p:cNvPr id="3" name="Content Placeholder 2"/>
          <p:cNvSpPr>
            <a:spLocks noGrp="1"/>
          </p:cNvSpPr>
          <p:nvPr>
            <p:ph sz="half" idx="1"/>
          </p:nvPr>
        </p:nvSpPr>
        <p:spPr/>
        <p:txBody>
          <a:bodyPr/>
          <a:lstStyle/>
          <a:p>
            <a:pPr marL="0" indent="0">
              <a:buNone/>
            </a:pPr>
            <a:r>
              <a:rPr lang="en-US" b="1" dirty="0" smtClean="0"/>
              <a:t>Basic Objects:</a:t>
            </a:r>
          </a:p>
          <a:p>
            <a:r>
              <a:rPr lang="en-US" b="1" dirty="0" smtClean="0"/>
              <a:t>Pod</a:t>
            </a:r>
            <a:endParaRPr lang="en-US" b="1" dirty="0"/>
          </a:p>
          <a:p>
            <a:r>
              <a:rPr lang="en-US" b="1" dirty="0"/>
              <a:t>Service</a:t>
            </a:r>
          </a:p>
          <a:p>
            <a:r>
              <a:rPr lang="en-US" b="1" dirty="0"/>
              <a:t>Volume</a:t>
            </a:r>
          </a:p>
          <a:p>
            <a:r>
              <a:rPr lang="en-US" b="1" dirty="0"/>
              <a:t>Namespace</a:t>
            </a:r>
            <a:endParaRPr lang="en-US" b="1" dirty="0" smtClean="0"/>
          </a:p>
          <a:p>
            <a:endParaRPr lang="en-US" b="1" dirty="0"/>
          </a:p>
        </p:txBody>
      </p:sp>
      <p:sp>
        <p:nvSpPr>
          <p:cNvPr id="7" name="Content Placeholder 6"/>
          <p:cNvSpPr>
            <a:spLocks noGrp="1"/>
          </p:cNvSpPr>
          <p:nvPr>
            <p:ph sz="half" idx="2"/>
          </p:nvPr>
        </p:nvSpPr>
        <p:spPr/>
        <p:txBody>
          <a:bodyPr/>
          <a:lstStyle/>
          <a:p>
            <a:pPr marL="0" indent="0">
              <a:buNone/>
            </a:pPr>
            <a:r>
              <a:rPr lang="en-US" dirty="0" smtClean="0"/>
              <a:t>Controllers:</a:t>
            </a:r>
            <a:endParaRPr lang="en-US" dirty="0"/>
          </a:p>
          <a:p>
            <a:r>
              <a:rPr lang="en-US" dirty="0" err="1" smtClean="0"/>
              <a:t>ReplicaSet</a:t>
            </a:r>
            <a:endParaRPr lang="en-US" dirty="0"/>
          </a:p>
          <a:p>
            <a:r>
              <a:rPr lang="en-US" dirty="0"/>
              <a:t>Deployment</a:t>
            </a:r>
          </a:p>
          <a:p>
            <a:r>
              <a:rPr lang="en-US" dirty="0" err="1"/>
              <a:t>StatefulSet</a:t>
            </a:r>
            <a:endParaRPr lang="en-US" dirty="0"/>
          </a:p>
          <a:p>
            <a:r>
              <a:rPr lang="en-US" dirty="0" err="1"/>
              <a:t>DaemonSet</a:t>
            </a:r>
            <a:endParaRPr lang="en-US" dirty="0"/>
          </a:p>
          <a:p>
            <a:r>
              <a:rPr lang="en-US" dirty="0"/>
              <a:t>Job</a:t>
            </a:r>
          </a:p>
          <a:p>
            <a:pPr marL="0" indent="0">
              <a:buNone/>
            </a:pP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16</a:t>
            </a:fld>
            <a:endParaRPr lang="en-US"/>
          </a:p>
        </p:txBody>
      </p:sp>
      <p:cxnSp>
        <p:nvCxnSpPr>
          <p:cNvPr id="9" name="Straight Connector 8"/>
          <p:cNvCxnSpPr/>
          <p:nvPr/>
        </p:nvCxnSpPr>
        <p:spPr>
          <a:xfrm flipV="1">
            <a:off x="81481" y="3331675"/>
            <a:ext cx="11307778" cy="27161"/>
          </a:xfrm>
          <a:prstGeom prst="line">
            <a:avLst/>
          </a:prstGeom>
          <a:ln w="412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1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81250" y="1438656"/>
            <a:ext cx="6121861" cy="5030914"/>
          </a:xfrm>
          <a:prstGeom prst="rect">
            <a:avLst/>
          </a:prstGeom>
        </p:spPr>
      </p:pic>
      <p:sp>
        <p:nvSpPr>
          <p:cNvPr id="2" name="Title 1"/>
          <p:cNvSpPr>
            <a:spLocks noGrp="1"/>
          </p:cNvSpPr>
          <p:nvPr>
            <p:ph type="title"/>
          </p:nvPr>
        </p:nvSpPr>
        <p:spPr/>
        <p:txBody>
          <a:bodyPr/>
          <a:lstStyle/>
          <a:p>
            <a:r>
              <a:rPr lang="en-US" dirty="0" smtClean="0"/>
              <a:t>Nodes and Pods</a:t>
            </a:r>
            <a:endParaRPr lang="en-US" dirty="0"/>
          </a:p>
        </p:txBody>
      </p:sp>
      <p:sp>
        <p:nvSpPr>
          <p:cNvPr id="3" name="Content Placeholder 2"/>
          <p:cNvSpPr>
            <a:spLocks noGrp="1"/>
          </p:cNvSpPr>
          <p:nvPr>
            <p:ph idx="1"/>
          </p:nvPr>
        </p:nvSpPr>
        <p:spPr/>
        <p:txBody>
          <a:bodyPr/>
          <a:lstStyle/>
          <a:p>
            <a:r>
              <a:rPr lang="en-US" sz="2000" dirty="0">
                <a:hlinkClick r:id="rId3"/>
              </a:rPr>
              <a:t>https://kubernetes.io/docs/tutorials/kubernetes-basics/explore/explore-intro/#</a:t>
            </a:r>
            <a:r>
              <a:rPr lang="en-US" sz="2000" dirty="0" smtClean="0">
                <a:hlinkClick r:id="rId3"/>
              </a:rPr>
              <a:t>node-overview</a:t>
            </a:r>
            <a:endParaRPr lang="en-US" sz="2000" dirty="0" smtClean="0"/>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17</a:t>
            </a:fld>
            <a:endParaRPr lang="en-US"/>
          </a:p>
        </p:txBody>
      </p:sp>
    </p:spTree>
    <p:extLst>
      <p:ext uri="{BB962C8B-B14F-4D97-AF65-F5344CB8AC3E}">
        <p14:creationId xmlns:p14="http://schemas.microsoft.com/office/powerpoint/2010/main" val="184967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Pod - </a:t>
            </a:r>
            <a:r>
              <a:rPr lang="en-US" sz="2400" dirty="0">
                <a:hlinkClick r:id="rId2"/>
              </a:rPr>
              <a:t>https://kubernetes.io/docs/concepts/workloads/pods/pod-overview</a:t>
            </a:r>
            <a:r>
              <a:rPr lang="en-US" sz="2400" dirty="0" smtClean="0">
                <a:hlinkClick r:id="rId2"/>
              </a:rPr>
              <a:t>/</a:t>
            </a:r>
            <a:r>
              <a:rPr lang="en-US" sz="2400" dirty="0" smtClean="0"/>
              <a:t> </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18</a:t>
            </a:fld>
            <a:endParaRPr lang="en-US"/>
          </a:p>
        </p:txBody>
      </p:sp>
      <p:pic>
        <p:nvPicPr>
          <p:cNvPr id="7" name="Picture 6"/>
          <p:cNvPicPr>
            <a:picLocks noChangeAspect="1"/>
          </p:cNvPicPr>
          <p:nvPr/>
        </p:nvPicPr>
        <p:blipFill>
          <a:blip r:embed="rId3"/>
          <a:stretch>
            <a:fillRect/>
          </a:stretch>
        </p:blipFill>
        <p:spPr>
          <a:xfrm>
            <a:off x="396188" y="2982534"/>
            <a:ext cx="11334307" cy="3475971"/>
          </a:xfrm>
          <a:prstGeom prst="rect">
            <a:avLst/>
          </a:prstGeom>
        </p:spPr>
      </p:pic>
      <p:sp>
        <p:nvSpPr>
          <p:cNvPr id="3" name="Content Placeholder 2"/>
          <p:cNvSpPr>
            <a:spLocks noGrp="1"/>
          </p:cNvSpPr>
          <p:nvPr>
            <p:ph idx="1"/>
          </p:nvPr>
        </p:nvSpPr>
        <p:spPr/>
        <p:txBody>
          <a:bodyPr/>
          <a:lstStyle/>
          <a:p>
            <a:pPr>
              <a:lnSpc>
                <a:spcPct val="100000"/>
              </a:lnSpc>
              <a:spcBef>
                <a:spcPts val="0"/>
              </a:spcBef>
            </a:pPr>
            <a:r>
              <a:rPr lang="en-US" sz="2000" dirty="0" smtClean="0"/>
              <a:t>All </a:t>
            </a:r>
            <a:r>
              <a:rPr lang="en-US" sz="2000" dirty="0"/>
              <a:t>the containers for a Pod will be run on the same Node</a:t>
            </a:r>
          </a:p>
          <a:p>
            <a:pPr>
              <a:lnSpc>
                <a:spcPct val="100000"/>
              </a:lnSpc>
              <a:spcBef>
                <a:spcPts val="0"/>
              </a:spcBef>
            </a:pPr>
            <a:r>
              <a:rPr lang="en-US" sz="2000" dirty="0"/>
              <a:t>Any container running within a Pod will share the Node's network with any other containers in the same Pod</a:t>
            </a:r>
          </a:p>
          <a:p>
            <a:pPr>
              <a:lnSpc>
                <a:spcPct val="100000"/>
              </a:lnSpc>
              <a:spcBef>
                <a:spcPts val="0"/>
              </a:spcBef>
            </a:pPr>
            <a:r>
              <a:rPr lang="en-US" sz="2000" dirty="0"/>
              <a:t>Containers within a Pod can share files through volumes, attached to the containers</a:t>
            </a:r>
          </a:p>
          <a:p>
            <a:pPr>
              <a:lnSpc>
                <a:spcPct val="100000"/>
              </a:lnSpc>
              <a:spcBef>
                <a:spcPts val="0"/>
              </a:spcBef>
            </a:pPr>
            <a:r>
              <a:rPr lang="en-US" sz="2000" dirty="0"/>
              <a:t>A Pod has an explicit life cycle, and will always remain on the Node in which it was started</a:t>
            </a:r>
          </a:p>
          <a:p>
            <a:pPr>
              <a:lnSpc>
                <a:spcPct val="100000"/>
              </a:lnSpc>
              <a:spcBef>
                <a:spcPts val="0"/>
              </a:spcBef>
            </a:pPr>
            <a:endParaRPr lang="en-US" sz="2000" dirty="0"/>
          </a:p>
        </p:txBody>
      </p:sp>
    </p:spTree>
    <p:extLst>
      <p:ext uri="{BB962C8B-B14F-4D97-AF65-F5344CB8AC3E}">
        <p14:creationId xmlns:p14="http://schemas.microsoft.com/office/powerpoint/2010/main" val="170941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 Use Case</a:t>
            </a:r>
            <a:endParaRPr lang="en-US" dirty="0"/>
          </a:p>
        </p:txBody>
      </p:sp>
      <p:sp>
        <p:nvSpPr>
          <p:cNvPr id="3" name="Content Placeholder 2"/>
          <p:cNvSpPr>
            <a:spLocks noGrp="1"/>
          </p:cNvSpPr>
          <p:nvPr>
            <p:ph idx="1"/>
          </p:nvPr>
        </p:nvSpPr>
        <p:spPr/>
        <p:txBody>
          <a:bodyPr/>
          <a:lstStyle/>
          <a:p>
            <a:r>
              <a:rPr lang="en-US" b="1" dirty="0" smtClean="0"/>
              <a:t>Pods </a:t>
            </a:r>
            <a:r>
              <a:rPr lang="en-US" b="1" dirty="0"/>
              <a:t>that run a single container</a:t>
            </a:r>
            <a:r>
              <a:rPr lang="en-US" dirty="0"/>
              <a:t>. The “one-container-per-Pod” model is the most common Kubernetes use case; in this case, you can think of a Pod as a wrapper around a single container, and Kubernetes manages the Pods rather than the containers directly.</a:t>
            </a:r>
          </a:p>
          <a:p>
            <a:r>
              <a:rPr lang="en-US" b="1" dirty="0"/>
              <a:t>Pods that run multiple containers that need to work together</a:t>
            </a:r>
            <a:r>
              <a:rPr lang="en-US" dirty="0"/>
              <a:t>. A Pod might encapsulate an application composed of multiple co-located containers that are tightly coupled and need to share resources. </a:t>
            </a:r>
            <a:endParaRPr lang="en-US" dirty="0" smtClean="0"/>
          </a:p>
          <a:p>
            <a:pPr lvl="1"/>
            <a:r>
              <a:rPr lang="en-US" dirty="0" smtClean="0"/>
              <a:t>These </a:t>
            </a:r>
            <a:r>
              <a:rPr lang="en-US" dirty="0"/>
              <a:t>co-located containers might form a single cohesive unit of service–one container serving files from a shared volume to the public, while a separate “sidecar” container refreshes or updates those files. The Pod wraps these containers and storage resources together as a single manageable entity.</a:t>
            </a:r>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19</a:t>
            </a:fld>
            <a:endParaRPr lang="en-US"/>
          </a:p>
        </p:txBody>
      </p:sp>
    </p:spTree>
    <p:extLst>
      <p:ext uri="{BB962C8B-B14F-4D97-AF65-F5344CB8AC3E}">
        <p14:creationId xmlns:p14="http://schemas.microsoft.com/office/powerpoint/2010/main" val="196970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2</a:t>
            </a:fld>
            <a:endParaRPr lang="en-US"/>
          </a:p>
        </p:txBody>
      </p:sp>
      <p:pic>
        <p:nvPicPr>
          <p:cNvPr id="6" name="Picture 5"/>
          <p:cNvPicPr>
            <a:picLocks noChangeAspect="1"/>
          </p:cNvPicPr>
          <p:nvPr/>
        </p:nvPicPr>
        <p:blipFill>
          <a:blip r:embed="rId2"/>
          <a:stretch>
            <a:fillRect/>
          </a:stretch>
        </p:blipFill>
        <p:spPr>
          <a:xfrm>
            <a:off x="816640" y="1115569"/>
            <a:ext cx="10109216" cy="5240782"/>
          </a:xfrm>
          <a:prstGeom prst="rect">
            <a:avLst/>
          </a:prstGeom>
        </p:spPr>
      </p:pic>
    </p:spTree>
    <p:extLst>
      <p:ext uri="{BB962C8B-B14F-4D97-AF65-F5344CB8AC3E}">
        <p14:creationId xmlns:p14="http://schemas.microsoft.com/office/powerpoint/2010/main" val="18430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sp>
        <p:nvSpPr>
          <p:cNvPr id="3" name="Content Placeholder 2"/>
          <p:cNvSpPr>
            <a:spLocks noGrp="1"/>
          </p:cNvSpPr>
          <p:nvPr>
            <p:ph idx="1"/>
          </p:nvPr>
        </p:nvSpPr>
        <p:spPr/>
        <p:txBody>
          <a:bodyPr/>
          <a:lstStyle/>
          <a:p>
            <a:r>
              <a:rPr lang="en-US" dirty="0" smtClean="0"/>
              <a:t>Provides a persistent file system to a Pod</a:t>
            </a:r>
          </a:p>
          <a:p>
            <a:r>
              <a:rPr lang="en-US" dirty="0" smtClean="0"/>
              <a:t>Lives as long as the Pod</a:t>
            </a:r>
          </a:p>
          <a:p>
            <a:r>
              <a:rPr lang="en-US" dirty="0" smtClean="0"/>
              <a:t>More than 2 dozen types</a:t>
            </a:r>
          </a:p>
          <a:p>
            <a:pPr lvl="1"/>
            <a:r>
              <a:rPr lang="en-US" dirty="0" smtClean="0"/>
              <a:t>Azure specific</a:t>
            </a:r>
          </a:p>
          <a:p>
            <a:pPr lvl="1"/>
            <a:r>
              <a:rPr lang="en-US" dirty="0" smtClean="0"/>
              <a:t>AWS (EBS) specific</a:t>
            </a:r>
          </a:p>
          <a:p>
            <a:pPr lvl="1"/>
            <a:r>
              <a:rPr lang="en-US" dirty="0" smtClean="0"/>
              <a:t>Secret</a:t>
            </a:r>
          </a:p>
          <a:p>
            <a:pPr lvl="1"/>
            <a:r>
              <a:rPr lang="en-US" dirty="0" smtClean="0"/>
              <a:t>Can be local to the node, or pod</a:t>
            </a:r>
          </a:p>
          <a:p>
            <a:pPr lvl="1"/>
            <a:r>
              <a:rPr lang="en-US" dirty="0" smtClean="0"/>
              <a:t>Can be global</a:t>
            </a:r>
          </a:p>
          <a:p>
            <a:pPr lvl="1"/>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20</a:t>
            </a:fld>
            <a:endParaRPr lang="en-US"/>
          </a:p>
        </p:txBody>
      </p:sp>
    </p:spTree>
    <p:extLst>
      <p:ext uri="{BB962C8B-B14F-4D97-AF65-F5344CB8AC3E}">
        <p14:creationId xmlns:p14="http://schemas.microsoft.com/office/powerpoint/2010/main" val="1625605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2959178" y="3726496"/>
            <a:ext cx="4220796" cy="2451020"/>
          </a:xfrm>
          <a:prstGeom prst="rect">
            <a:avLst/>
          </a:prstGeom>
          <a:solidFill>
            <a:schemeClr val="bg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D4D4D4"/>
                </a:solidFill>
              </a:rPr>
              <a:t>Node 1</a:t>
            </a:r>
            <a:endParaRPr lang="en-US" dirty="0">
              <a:solidFill>
                <a:srgbClr val="D4D4D4"/>
              </a:solidFill>
            </a:endParaRPr>
          </a:p>
        </p:txBody>
      </p:sp>
      <p:sp>
        <p:nvSpPr>
          <p:cNvPr id="2" name="Title 1"/>
          <p:cNvSpPr>
            <a:spLocks noGrp="1"/>
          </p:cNvSpPr>
          <p:nvPr>
            <p:ph type="title"/>
          </p:nvPr>
        </p:nvSpPr>
        <p:spPr/>
        <p:txBody>
          <a:bodyPr/>
          <a:lstStyle/>
          <a:p>
            <a:r>
              <a:rPr lang="en-US" dirty="0"/>
              <a:t>Service - </a:t>
            </a:r>
            <a:r>
              <a:rPr lang="en-US" sz="2400" dirty="0">
                <a:hlinkClick r:id="rId2"/>
              </a:rPr>
              <a:t>https://kubernetes.io/docs/concepts/services-networking/service</a:t>
            </a:r>
            <a:r>
              <a:rPr lang="en-US" sz="2400" dirty="0" smtClean="0">
                <a:hlinkClick r:id="rId2"/>
              </a:rPr>
              <a:t>/</a:t>
            </a:r>
            <a:r>
              <a:rPr lang="en-US" sz="2400" dirty="0" smtClean="0"/>
              <a:t> </a:t>
            </a:r>
            <a:endParaRPr lang="en-US" dirty="0"/>
          </a:p>
        </p:txBody>
      </p:sp>
      <p:sp>
        <p:nvSpPr>
          <p:cNvPr id="3" name="Content Placeholder 2"/>
          <p:cNvSpPr>
            <a:spLocks noGrp="1"/>
          </p:cNvSpPr>
          <p:nvPr>
            <p:ph idx="1"/>
          </p:nvPr>
        </p:nvSpPr>
        <p:spPr/>
        <p:txBody>
          <a:bodyPr/>
          <a:lstStyle/>
          <a:p>
            <a:r>
              <a:rPr lang="en-US" dirty="0" smtClean="0"/>
              <a:t>Defines </a:t>
            </a:r>
            <a:r>
              <a:rPr lang="en-US" dirty="0"/>
              <a:t>a logical set of Pods and a policy by which to access them - sometimes called a micro-service. </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21</a:t>
            </a:fld>
            <a:endParaRPr lang="en-US"/>
          </a:p>
        </p:txBody>
      </p:sp>
      <p:pic>
        <p:nvPicPr>
          <p:cNvPr id="7" name="Picture 6"/>
          <p:cNvPicPr>
            <a:picLocks noChangeAspect="1"/>
          </p:cNvPicPr>
          <p:nvPr/>
        </p:nvPicPr>
        <p:blipFill>
          <a:blip r:embed="rId3"/>
          <a:stretch>
            <a:fillRect/>
          </a:stretch>
        </p:blipFill>
        <p:spPr>
          <a:xfrm>
            <a:off x="3153352" y="4070828"/>
            <a:ext cx="1362075" cy="1685925"/>
          </a:xfrm>
          <a:prstGeom prst="rect">
            <a:avLst/>
          </a:prstGeom>
        </p:spPr>
      </p:pic>
      <p:pic>
        <p:nvPicPr>
          <p:cNvPr id="8" name="Picture 7"/>
          <p:cNvPicPr>
            <a:picLocks noChangeAspect="1"/>
          </p:cNvPicPr>
          <p:nvPr/>
        </p:nvPicPr>
        <p:blipFill>
          <a:blip r:embed="rId3"/>
          <a:stretch>
            <a:fillRect/>
          </a:stretch>
        </p:blipFill>
        <p:spPr>
          <a:xfrm>
            <a:off x="5422229" y="4077586"/>
            <a:ext cx="1362075" cy="1685925"/>
          </a:xfrm>
          <a:prstGeom prst="rect">
            <a:avLst/>
          </a:prstGeom>
        </p:spPr>
      </p:pic>
      <p:pic>
        <p:nvPicPr>
          <p:cNvPr id="9" name="Picture 8"/>
          <p:cNvPicPr>
            <a:picLocks noChangeAspect="1"/>
          </p:cNvPicPr>
          <p:nvPr/>
        </p:nvPicPr>
        <p:blipFill>
          <a:blip r:embed="rId3"/>
          <a:stretch>
            <a:fillRect/>
          </a:stretch>
        </p:blipFill>
        <p:spPr>
          <a:xfrm>
            <a:off x="7691106" y="4077585"/>
            <a:ext cx="1362075" cy="1685925"/>
          </a:xfrm>
          <a:prstGeom prst="rect">
            <a:avLst/>
          </a:prstGeom>
        </p:spPr>
      </p:pic>
      <p:pic>
        <p:nvPicPr>
          <p:cNvPr id="10" name="Picture 9"/>
          <p:cNvPicPr>
            <a:picLocks noChangeAspect="1"/>
          </p:cNvPicPr>
          <p:nvPr/>
        </p:nvPicPr>
        <p:blipFill>
          <a:blip r:embed="rId3"/>
          <a:stretch>
            <a:fillRect/>
          </a:stretch>
        </p:blipFill>
        <p:spPr>
          <a:xfrm>
            <a:off x="9959984" y="4077586"/>
            <a:ext cx="1362075" cy="1685925"/>
          </a:xfrm>
          <a:prstGeom prst="rect">
            <a:avLst/>
          </a:prstGeom>
        </p:spPr>
      </p:pic>
      <p:cxnSp>
        <p:nvCxnSpPr>
          <p:cNvPr id="12" name="Straight Connector 11"/>
          <p:cNvCxnSpPr/>
          <p:nvPr/>
        </p:nvCxnSpPr>
        <p:spPr>
          <a:xfrm>
            <a:off x="3878114" y="3413052"/>
            <a:ext cx="68969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63162" y="3413052"/>
            <a:ext cx="0" cy="967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06630" y="3413052"/>
            <a:ext cx="0" cy="967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5992" y="3413051"/>
            <a:ext cx="0" cy="967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60149" y="3413052"/>
            <a:ext cx="0" cy="967563"/>
          </a:xfrm>
          <a:prstGeom prst="line">
            <a:avLst/>
          </a:prstGeom>
        </p:spPr>
        <p:style>
          <a:lnRef idx="1">
            <a:schemeClr val="accent1"/>
          </a:lnRef>
          <a:fillRef idx="0">
            <a:schemeClr val="accent1"/>
          </a:fillRef>
          <a:effectRef idx="0">
            <a:schemeClr val="accent1"/>
          </a:effectRef>
          <a:fontRef idx="minor">
            <a:schemeClr val="tx1"/>
          </a:fontRef>
        </p:style>
      </p:cxnSp>
      <p:sp>
        <p:nvSpPr>
          <p:cNvPr id="18" name="Left Brace 17"/>
          <p:cNvSpPr/>
          <p:nvPr/>
        </p:nvSpPr>
        <p:spPr>
          <a:xfrm>
            <a:off x="2287396" y="4026536"/>
            <a:ext cx="691116" cy="14407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p:cNvSpPr/>
          <p:nvPr/>
        </p:nvSpPr>
        <p:spPr>
          <a:xfrm>
            <a:off x="2333382" y="2566897"/>
            <a:ext cx="691116" cy="14407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531628" y="4210493"/>
            <a:ext cx="1556836" cy="646331"/>
          </a:xfrm>
          <a:prstGeom prst="rect">
            <a:avLst/>
          </a:prstGeom>
          <a:noFill/>
        </p:spPr>
        <p:txBody>
          <a:bodyPr wrap="none" rtlCol="0">
            <a:spAutoFit/>
          </a:bodyPr>
          <a:lstStyle/>
          <a:p>
            <a:r>
              <a:rPr lang="en-US" dirty="0" err="1" smtClean="0"/>
              <a:t>ReplicaSet</a:t>
            </a:r>
            <a:endParaRPr lang="en-US" dirty="0" smtClean="0"/>
          </a:p>
          <a:p>
            <a:r>
              <a:rPr lang="en-US" dirty="0" smtClean="0"/>
              <a:t>Of containers</a:t>
            </a:r>
            <a:endParaRPr lang="en-US" dirty="0"/>
          </a:p>
        </p:txBody>
      </p:sp>
      <p:sp>
        <p:nvSpPr>
          <p:cNvPr id="21" name="TextBox 20"/>
          <p:cNvSpPr txBox="1"/>
          <p:nvPr/>
        </p:nvSpPr>
        <p:spPr>
          <a:xfrm>
            <a:off x="517696" y="2852296"/>
            <a:ext cx="1749197" cy="923330"/>
          </a:xfrm>
          <a:prstGeom prst="rect">
            <a:avLst/>
          </a:prstGeom>
          <a:noFill/>
        </p:spPr>
        <p:txBody>
          <a:bodyPr wrap="none" rtlCol="0">
            <a:spAutoFit/>
          </a:bodyPr>
          <a:lstStyle/>
          <a:p>
            <a:r>
              <a:rPr lang="en-US" dirty="0" smtClean="0"/>
              <a:t>Service </a:t>
            </a:r>
          </a:p>
          <a:p>
            <a:r>
              <a:rPr lang="en-US" dirty="0" smtClean="0"/>
              <a:t>Load balancing</a:t>
            </a:r>
          </a:p>
          <a:p>
            <a:r>
              <a:rPr lang="en-US" dirty="0" smtClean="0"/>
              <a:t>Across Pods</a:t>
            </a:r>
            <a:endParaRPr lang="en-US" dirty="0"/>
          </a:p>
        </p:txBody>
      </p:sp>
      <p:cxnSp>
        <p:nvCxnSpPr>
          <p:cNvPr id="24" name="Straight Connector 23"/>
          <p:cNvCxnSpPr/>
          <p:nvPr/>
        </p:nvCxnSpPr>
        <p:spPr>
          <a:xfrm flipV="1">
            <a:off x="7070651" y="2402958"/>
            <a:ext cx="0" cy="101009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79973" y="2337191"/>
            <a:ext cx="3083216" cy="369332"/>
          </a:xfrm>
          <a:prstGeom prst="rect">
            <a:avLst/>
          </a:prstGeom>
          <a:noFill/>
        </p:spPr>
        <p:txBody>
          <a:bodyPr wrap="none" rtlCol="0">
            <a:spAutoFit/>
          </a:bodyPr>
          <a:lstStyle/>
          <a:p>
            <a:r>
              <a:rPr lang="en-US" dirty="0" smtClean="0"/>
              <a:t>HTTTP over TCP on Port 80</a:t>
            </a:r>
            <a:endParaRPr lang="en-US" dirty="0"/>
          </a:p>
        </p:txBody>
      </p:sp>
      <p:sp>
        <p:nvSpPr>
          <p:cNvPr id="26" name="TextBox 25"/>
          <p:cNvSpPr txBox="1"/>
          <p:nvPr/>
        </p:nvSpPr>
        <p:spPr>
          <a:xfrm>
            <a:off x="5386140" y="3804018"/>
            <a:ext cx="3339697" cy="369332"/>
          </a:xfrm>
          <a:prstGeom prst="rect">
            <a:avLst/>
          </a:prstGeom>
          <a:noFill/>
        </p:spPr>
        <p:txBody>
          <a:bodyPr wrap="none" rtlCol="0">
            <a:spAutoFit/>
          </a:bodyPr>
          <a:lstStyle/>
          <a:p>
            <a:r>
              <a:rPr lang="en-US" dirty="0" smtClean="0"/>
              <a:t>HTTTP over TCP on Port 8080</a:t>
            </a:r>
            <a:endParaRPr lang="en-US" dirty="0"/>
          </a:p>
        </p:txBody>
      </p:sp>
      <p:sp>
        <p:nvSpPr>
          <p:cNvPr id="27" name="TextBox 26"/>
          <p:cNvSpPr txBox="1"/>
          <p:nvPr/>
        </p:nvSpPr>
        <p:spPr>
          <a:xfrm>
            <a:off x="3532170" y="5464001"/>
            <a:ext cx="787395" cy="369332"/>
          </a:xfrm>
          <a:prstGeom prst="rect">
            <a:avLst/>
          </a:prstGeom>
          <a:noFill/>
        </p:spPr>
        <p:txBody>
          <a:bodyPr wrap="none" rtlCol="0">
            <a:spAutoFit/>
          </a:bodyPr>
          <a:lstStyle/>
          <a:p>
            <a:r>
              <a:rPr lang="en-US" dirty="0" smtClean="0"/>
              <a:t>Pod 1</a:t>
            </a:r>
            <a:endParaRPr lang="en-US" dirty="0"/>
          </a:p>
        </p:txBody>
      </p:sp>
      <p:sp>
        <p:nvSpPr>
          <p:cNvPr id="28" name="TextBox 27"/>
          <p:cNvSpPr txBox="1"/>
          <p:nvPr/>
        </p:nvSpPr>
        <p:spPr>
          <a:xfrm>
            <a:off x="5783375" y="5438630"/>
            <a:ext cx="787395" cy="369332"/>
          </a:xfrm>
          <a:prstGeom prst="rect">
            <a:avLst/>
          </a:prstGeom>
          <a:noFill/>
        </p:spPr>
        <p:txBody>
          <a:bodyPr wrap="none" rtlCol="0">
            <a:spAutoFit/>
          </a:bodyPr>
          <a:lstStyle/>
          <a:p>
            <a:r>
              <a:rPr lang="en-US" dirty="0" smtClean="0"/>
              <a:t>Pod 2</a:t>
            </a:r>
            <a:endParaRPr lang="en-US" dirty="0"/>
          </a:p>
        </p:txBody>
      </p:sp>
    </p:spTree>
    <p:extLst>
      <p:ext uri="{BB962C8B-B14F-4D97-AF65-F5344CB8AC3E}">
        <p14:creationId xmlns:p14="http://schemas.microsoft.com/office/powerpoint/2010/main" val="365264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Namespace</a:t>
            </a:r>
            <a:endParaRPr lang="en-US" dirty="0"/>
          </a:p>
        </p:txBody>
      </p:sp>
      <p:sp>
        <p:nvSpPr>
          <p:cNvPr id="3" name="Content Placeholder 2"/>
          <p:cNvSpPr>
            <a:spLocks noGrp="1"/>
          </p:cNvSpPr>
          <p:nvPr>
            <p:ph idx="1"/>
          </p:nvPr>
        </p:nvSpPr>
        <p:spPr/>
        <p:txBody>
          <a:bodyPr/>
          <a:lstStyle/>
          <a:p>
            <a:r>
              <a:rPr lang="en-US" dirty="0" smtClean="0"/>
              <a:t>Everything has a name</a:t>
            </a:r>
          </a:p>
          <a:p>
            <a:r>
              <a:rPr lang="en-US" dirty="0" smtClean="0"/>
              <a:t>Namespaces allow these to be grouped to prevent conflicts</a:t>
            </a:r>
          </a:p>
          <a:p>
            <a:r>
              <a:rPr lang="en-US" dirty="0" smtClean="0"/>
              <a:t>See also labels and annotations</a:t>
            </a:r>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22</a:t>
            </a:fld>
            <a:endParaRPr lang="en-US"/>
          </a:p>
        </p:txBody>
      </p:sp>
    </p:spTree>
    <p:extLst>
      <p:ext uri="{BB962C8B-B14F-4D97-AF65-F5344CB8AC3E}">
        <p14:creationId xmlns:p14="http://schemas.microsoft.com/office/powerpoint/2010/main" val="3049586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Objects</a:t>
            </a:r>
            <a:endParaRPr lang="en-US" dirty="0"/>
          </a:p>
        </p:txBody>
      </p:sp>
      <p:sp>
        <p:nvSpPr>
          <p:cNvPr id="3" name="Content Placeholder 2"/>
          <p:cNvSpPr>
            <a:spLocks noGrp="1"/>
          </p:cNvSpPr>
          <p:nvPr>
            <p:ph sz="half" idx="1"/>
          </p:nvPr>
        </p:nvSpPr>
        <p:spPr/>
        <p:txBody>
          <a:bodyPr/>
          <a:lstStyle/>
          <a:p>
            <a:pPr marL="0" indent="0">
              <a:buNone/>
            </a:pPr>
            <a:r>
              <a:rPr lang="en-US" dirty="0" smtClean="0"/>
              <a:t>Basic Objects:</a:t>
            </a:r>
          </a:p>
          <a:p>
            <a:r>
              <a:rPr lang="en-US" dirty="0" smtClean="0"/>
              <a:t>Pod</a:t>
            </a:r>
            <a:endParaRPr lang="en-US" dirty="0"/>
          </a:p>
          <a:p>
            <a:r>
              <a:rPr lang="en-US" dirty="0"/>
              <a:t>Service</a:t>
            </a:r>
          </a:p>
          <a:p>
            <a:r>
              <a:rPr lang="en-US" dirty="0"/>
              <a:t>Volume</a:t>
            </a:r>
          </a:p>
          <a:p>
            <a:r>
              <a:rPr lang="en-US" dirty="0"/>
              <a:t>Namespace</a:t>
            </a:r>
            <a:endParaRPr lang="en-US" dirty="0" smtClean="0"/>
          </a:p>
          <a:p>
            <a:endParaRPr lang="en-US" dirty="0"/>
          </a:p>
        </p:txBody>
      </p:sp>
      <p:sp>
        <p:nvSpPr>
          <p:cNvPr id="7" name="Content Placeholder 6"/>
          <p:cNvSpPr>
            <a:spLocks noGrp="1"/>
          </p:cNvSpPr>
          <p:nvPr>
            <p:ph sz="half" idx="2"/>
          </p:nvPr>
        </p:nvSpPr>
        <p:spPr/>
        <p:txBody>
          <a:bodyPr/>
          <a:lstStyle/>
          <a:p>
            <a:pPr marL="0" indent="0">
              <a:buNone/>
            </a:pPr>
            <a:r>
              <a:rPr lang="en-US" b="1" dirty="0" smtClean="0"/>
              <a:t>Controllers:</a:t>
            </a:r>
            <a:endParaRPr lang="en-US" b="1" dirty="0"/>
          </a:p>
          <a:p>
            <a:r>
              <a:rPr lang="en-US" b="1" dirty="0" err="1" smtClean="0"/>
              <a:t>ReplicaSet</a:t>
            </a:r>
            <a:endParaRPr lang="en-US" b="1" dirty="0"/>
          </a:p>
          <a:p>
            <a:r>
              <a:rPr lang="en-US" b="1" dirty="0"/>
              <a:t>Deployment</a:t>
            </a:r>
          </a:p>
          <a:p>
            <a:r>
              <a:rPr lang="en-US" b="1" dirty="0" err="1"/>
              <a:t>StatefulSet</a:t>
            </a:r>
            <a:endParaRPr lang="en-US" b="1" dirty="0"/>
          </a:p>
          <a:p>
            <a:r>
              <a:rPr lang="en-US" b="1" dirty="0" err="1"/>
              <a:t>DaemonSet</a:t>
            </a:r>
            <a:endParaRPr lang="en-US" b="1" dirty="0"/>
          </a:p>
          <a:p>
            <a:r>
              <a:rPr lang="en-US" b="1" dirty="0"/>
              <a:t>Job</a:t>
            </a:r>
          </a:p>
          <a:p>
            <a:pPr marL="0" indent="0">
              <a:buNone/>
            </a:pPr>
            <a:endParaRPr lang="en-US" b="1"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23</a:t>
            </a:fld>
            <a:endParaRPr lang="en-US"/>
          </a:p>
        </p:txBody>
      </p:sp>
      <p:cxnSp>
        <p:nvCxnSpPr>
          <p:cNvPr id="9" name="Straight Connector 8"/>
          <p:cNvCxnSpPr/>
          <p:nvPr/>
        </p:nvCxnSpPr>
        <p:spPr>
          <a:xfrm flipV="1">
            <a:off x="81481" y="3331675"/>
            <a:ext cx="11307778" cy="27161"/>
          </a:xfrm>
          <a:prstGeom prst="line">
            <a:avLst/>
          </a:prstGeom>
          <a:ln w="41275"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16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ReplicaSet</a:t>
            </a:r>
            <a:endParaRPr lang="en-US" dirty="0"/>
          </a:p>
        </p:txBody>
      </p:sp>
      <p:sp>
        <p:nvSpPr>
          <p:cNvPr id="3" name="Content Placeholder 2"/>
          <p:cNvSpPr>
            <a:spLocks noGrp="1"/>
          </p:cNvSpPr>
          <p:nvPr>
            <p:ph idx="1"/>
          </p:nvPr>
        </p:nvSpPr>
        <p:spPr/>
        <p:txBody>
          <a:bodyPr/>
          <a:lstStyle/>
          <a:p>
            <a:r>
              <a:rPr lang="en-US" dirty="0"/>
              <a:t>A </a:t>
            </a:r>
            <a:r>
              <a:rPr lang="en-US" dirty="0" err="1"/>
              <a:t>ReplicaSet</a:t>
            </a:r>
            <a:r>
              <a:rPr lang="en-US" dirty="0"/>
              <a:t> wraps Pods, defining how many need to run in parallel. A </a:t>
            </a:r>
            <a:r>
              <a:rPr lang="en-US" dirty="0" err="1"/>
              <a:t>ReplicaSet</a:t>
            </a:r>
            <a:r>
              <a:rPr lang="en-US" dirty="0"/>
              <a:t> is commonly wrapped in turn by a deployment. </a:t>
            </a:r>
            <a:r>
              <a:rPr lang="en-US" dirty="0" err="1"/>
              <a:t>ReplicaSets</a:t>
            </a:r>
            <a:r>
              <a:rPr lang="en-US" dirty="0"/>
              <a:t> are not often used directly, but are critical to represent horizontal scaling—to represent the number of parallel Pods to run.</a:t>
            </a:r>
          </a:p>
          <a:p>
            <a:r>
              <a:rPr lang="en-US" dirty="0"/>
              <a:t>A </a:t>
            </a:r>
            <a:r>
              <a:rPr lang="en-US" dirty="0" err="1"/>
              <a:t>ReplicaSet</a:t>
            </a:r>
            <a:r>
              <a:rPr lang="en-US" dirty="0"/>
              <a:t> is associated with a Pod and indicates how many instances of that Pod should be running within the cluster.</a:t>
            </a:r>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24</a:t>
            </a:fld>
            <a:endParaRPr lang="en-US"/>
          </a:p>
        </p:txBody>
      </p:sp>
    </p:spTree>
    <p:extLst>
      <p:ext uri="{BB962C8B-B14F-4D97-AF65-F5344CB8AC3E}">
        <p14:creationId xmlns:p14="http://schemas.microsoft.com/office/powerpoint/2010/main" val="3814977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ReplicaSet</a:t>
            </a:r>
            <a:r>
              <a:rPr lang="en-US" dirty="0"/>
              <a:t> - </a:t>
            </a:r>
            <a:r>
              <a:rPr lang="en-US" sz="2000" dirty="0">
                <a:hlinkClick r:id="rId2"/>
              </a:rPr>
              <a:t>https://kubernetes.io/docs/concepts/workloads/controllers/replicaset</a:t>
            </a:r>
            <a:r>
              <a:rPr lang="en-US" sz="2000" dirty="0" smtClean="0">
                <a:hlinkClick r:id="rId2"/>
              </a:rPr>
              <a:t>/</a:t>
            </a:r>
            <a:r>
              <a:rPr lang="en-US" sz="2000" dirty="0" smtClean="0"/>
              <a:t> </a:t>
            </a:r>
            <a:endParaRPr lang="en-US" dirty="0"/>
          </a:p>
        </p:txBody>
      </p:sp>
      <p:sp>
        <p:nvSpPr>
          <p:cNvPr id="3" name="Content Placeholder 2"/>
          <p:cNvSpPr>
            <a:spLocks noGrp="1"/>
          </p:cNvSpPr>
          <p:nvPr>
            <p:ph idx="1"/>
          </p:nvPr>
        </p:nvSpPr>
        <p:spPr/>
        <p:txBody>
          <a:bodyPr/>
          <a:lstStyle/>
          <a:p>
            <a:r>
              <a:rPr lang="en-US" dirty="0"/>
              <a:t>A </a:t>
            </a:r>
            <a:r>
              <a:rPr lang="en-US" dirty="0" err="1"/>
              <a:t>ReplicaSet</a:t>
            </a:r>
            <a:r>
              <a:rPr lang="en-US" dirty="0"/>
              <a:t> ensures that a specified number of pod replicas are running at any given time. </a:t>
            </a:r>
            <a:endParaRPr lang="en-US" dirty="0" smtClean="0"/>
          </a:p>
          <a:p>
            <a:pPr lvl="1"/>
            <a:r>
              <a:rPr lang="en-US" dirty="0" smtClean="0"/>
              <a:t>However</a:t>
            </a:r>
            <a:r>
              <a:rPr lang="en-US" dirty="0"/>
              <a:t>, a Deployment is a higher-level concept that manages </a:t>
            </a:r>
            <a:r>
              <a:rPr lang="en-US" dirty="0" err="1"/>
              <a:t>ReplicaSets</a:t>
            </a:r>
            <a:r>
              <a:rPr lang="en-US" dirty="0"/>
              <a:t> and provides declarative updates to pods along with a lot of other useful features. </a:t>
            </a:r>
            <a:endParaRPr lang="en-US" dirty="0" smtClean="0"/>
          </a:p>
          <a:p>
            <a:r>
              <a:rPr lang="en-US" dirty="0"/>
              <a:t>Update the pods of frontend by just changing the image, and keeping the old name</a:t>
            </a:r>
            <a:r>
              <a:rPr lang="en-US" dirty="0" smtClean="0"/>
              <a:t>.</a:t>
            </a:r>
            <a:endParaRPr lang="en-US" dirty="0"/>
          </a:p>
          <a:p>
            <a:pPr marL="457200" lvl="1" indent="0">
              <a:buNone/>
            </a:pPr>
            <a:r>
              <a:rPr lang="en-US" dirty="0" err="1">
                <a:latin typeface="Courier New" panose="02070309020205020404" pitchFamily="49" charset="0"/>
                <a:cs typeface="Courier New" panose="02070309020205020404" pitchFamily="49" charset="0"/>
              </a:rPr>
              <a:t>kubectl</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rolling-update </a:t>
            </a:r>
            <a:r>
              <a:rPr lang="en-US" dirty="0">
                <a:latin typeface="Courier New" panose="02070309020205020404" pitchFamily="49" charset="0"/>
                <a:cs typeface="Courier New" panose="02070309020205020404" pitchFamily="49" charset="0"/>
              </a:rPr>
              <a:t>frontend --</a:t>
            </a:r>
            <a:r>
              <a:rPr lang="en-US" dirty="0" smtClean="0">
                <a:latin typeface="Courier New" panose="02070309020205020404" pitchFamily="49" charset="0"/>
                <a:cs typeface="Courier New" panose="02070309020205020404" pitchFamily="49" charset="0"/>
              </a:rPr>
              <a:t>image=image:v2</a:t>
            </a:r>
          </a:p>
          <a:p>
            <a:pPr marL="228600" lvl="1">
              <a:spcBef>
                <a:spcPts val="1000"/>
              </a:spcBef>
            </a:pPr>
            <a:r>
              <a:rPr lang="en-US" sz="2800" dirty="0" smtClean="0"/>
              <a:t>Rollout</a:t>
            </a:r>
          </a:p>
          <a:p>
            <a:pPr marL="457200" lvl="1" indent="0">
              <a:buNone/>
            </a:pPr>
            <a:r>
              <a:rPr lang="en-US" dirty="0" err="1">
                <a:latin typeface="Courier New" panose="02070309020205020404" pitchFamily="49" charset="0"/>
                <a:cs typeface="Courier New" panose="02070309020205020404" pitchFamily="49" charset="0"/>
              </a:rPr>
              <a:t>kubectl</a:t>
            </a:r>
            <a:r>
              <a:rPr lang="en-US" dirty="0">
                <a:latin typeface="Courier New" panose="02070309020205020404" pitchFamily="49" charset="0"/>
                <a:cs typeface="Courier New" panose="02070309020205020404" pitchFamily="49" charset="0"/>
              </a:rPr>
              <a:t> rollout status </a:t>
            </a:r>
            <a:r>
              <a:rPr lang="en-US" dirty="0" err="1">
                <a:latin typeface="Courier New" panose="02070309020205020404" pitchFamily="49" charset="0"/>
                <a:cs typeface="Courier New" panose="02070309020205020404" pitchFamily="49" charset="0"/>
              </a:rPr>
              <a:t>daemonset</a:t>
            </a:r>
            <a:r>
              <a:rPr lang="en-US" dirty="0">
                <a:latin typeface="Courier New" panose="02070309020205020404" pitchFamily="49" charset="0"/>
                <a:cs typeface="Courier New" panose="02070309020205020404" pitchFamily="49" charset="0"/>
              </a:rPr>
              <a:t>/foo</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25</a:t>
            </a:fld>
            <a:endParaRPr lang="en-US"/>
          </a:p>
        </p:txBody>
      </p:sp>
    </p:spTree>
    <p:extLst>
      <p:ext uri="{BB962C8B-B14F-4D97-AF65-F5344CB8AC3E}">
        <p14:creationId xmlns:p14="http://schemas.microsoft.com/office/powerpoint/2010/main" val="2868600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sp>
        <p:nvSpPr>
          <p:cNvPr id="3" name="Content Placeholder 2"/>
          <p:cNvSpPr>
            <a:spLocks noGrp="1"/>
          </p:cNvSpPr>
          <p:nvPr>
            <p:ph idx="1"/>
          </p:nvPr>
        </p:nvSpPr>
        <p:spPr/>
        <p:txBody>
          <a:bodyPr/>
          <a:lstStyle/>
          <a:p>
            <a:r>
              <a:rPr lang="en-US" dirty="0"/>
              <a:t>A </a:t>
            </a:r>
            <a:r>
              <a:rPr lang="en-US" i="1" dirty="0"/>
              <a:t>Deployment</a:t>
            </a:r>
            <a:r>
              <a:rPr lang="en-US" dirty="0"/>
              <a:t> controller provides declarative updates for </a:t>
            </a:r>
            <a:r>
              <a:rPr lang="en-US" dirty="0">
                <a:hlinkClick r:id="rId2"/>
              </a:rPr>
              <a:t>Pods</a:t>
            </a:r>
            <a:r>
              <a:rPr lang="en-US" dirty="0"/>
              <a:t> and </a:t>
            </a:r>
            <a:r>
              <a:rPr lang="en-US" dirty="0" err="1">
                <a:hlinkClick r:id="rId3"/>
              </a:rPr>
              <a:t>ReplicaSets</a:t>
            </a:r>
            <a:r>
              <a:rPr lang="en-US" dirty="0" smtClean="0"/>
              <a:t>.</a:t>
            </a:r>
          </a:p>
          <a:p>
            <a:r>
              <a:rPr lang="en-US" dirty="0"/>
              <a:t>You describe a desired state in a Deployment object, and the Deployment controller changes the actual state to the desired state at a controlled rate.</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26</a:t>
            </a:fld>
            <a:endParaRPr lang="en-US"/>
          </a:p>
        </p:txBody>
      </p:sp>
    </p:spTree>
    <p:extLst>
      <p:ext uri="{BB962C8B-B14F-4D97-AF65-F5344CB8AC3E}">
        <p14:creationId xmlns:p14="http://schemas.microsoft.com/office/powerpoint/2010/main" val="2814587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 </a:t>
            </a:r>
            <a:r>
              <a:rPr lang="en-US" dirty="0" err="1">
                <a:latin typeface="Courier New" panose="02070309020205020404" pitchFamily="49" charset="0"/>
                <a:cs typeface="Courier New" panose="02070309020205020404" pitchFamily="49" charset="0"/>
              </a:rPr>
              <a:t>deployment.yaml</a:t>
            </a:r>
            <a:r>
              <a:rPr lang="en-US" dirty="0">
                <a:latin typeface="Courier New" panose="02070309020205020404" pitchFamily="49" charset="0"/>
                <a:cs typeface="Courier New" panose="02070309020205020404" pitchFamily="49" charset="0"/>
              </a:rPr>
              <a:t> </a:t>
            </a:r>
            <a:endParaRPr lang="en-US" dirty="0"/>
          </a:p>
        </p:txBody>
      </p:sp>
      <p:sp>
        <p:nvSpPr>
          <p:cNvPr id="3" name="Content Placeholder 2"/>
          <p:cNvSpPr>
            <a:spLocks noGrp="1"/>
          </p:cNvSpPr>
          <p:nvPr>
            <p:ph idx="1"/>
          </p:nvPr>
        </p:nvSpPr>
        <p:spPr/>
        <p:txBody>
          <a:bodyPr/>
          <a:lstStyle/>
          <a:p>
            <a:pPr marL="0" indent="0">
              <a:spcBef>
                <a:spcPts val="0"/>
              </a:spcBef>
              <a:buNone/>
            </a:pPr>
            <a:r>
              <a:rPr lang="en-US" sz="1600" dirty="0" err="1" smtClean="0">
                <a:latin typeface="Courier New" panose="02070309020205020404" pitchFamily="49" charset="0"/>
                <a:cs typeface="Courier New" panose="02070309020205020404" pitchFamily="49" charset="0"/>
              </a:rPr>
              <a:t>apiVersion</a:t>
            </a:r>
            <a:r>
              <a:rPr lang="en-US" sz="1600" dirty="0">
                <a:latin typeface="Courier New" panose="02070309020205020404" pitchFamily="49" charset="0"/>
                <a:cs typeface="Courier New" panose="02070309020205020404" pitchFamily="49" charset="0"/>
              </a:rPr>
              <a:t>: apps/v1 # for versions before 1.9.0 use apps/v1beta2</a:t>
            </a:r>
          </a:p>
          <a:p>
            <a:pPr marL="0" indent="0">
              <a:spcBef>
                <a:spcPts val="0"/>
              </a:spcBef>
              <a:buNone/>
            </a:pPr>
            <a:r>
              <a:rPr lang="en-US" sz="1600" dirty="0">
                <a:latin typeface="Courier New" panose="02070309020205020404" pitchFamily="49" charset="0"/>
                <a:cs typeface="Courier New" panose="02070309020205020404" pitchFamily="49" charset="0"/>
              </a:rPr>
              <a:t>kind: Deployment</a:t>
            </a:r>
          </a:p>
          <a:p>
            <a:pPr marL="0" indent="0">
              <a:spcBef>
                <a:spcPts val="0"/>
              </a:spcBef>
              <a:buNone/>
            </a:pPr>
            <a:r>
              <a:rPr lang="en-US" sz="1600" dirty="0">
                <a:latin typeface="Courier New" panose="02070309020205020404" pitchFamily="49" charset="0"/>
                <a:cs typeface="Courier New" panose="02070309020205020404" pitchFamily="49" charset="0"/>
              </a:rPr>
              <a:t>metadata:</a:t>
            </a:r>
          </a:p>
          <a:p>
            <a:pPr marL="0" indent="0">
              <a:spcBef>
                <a:spcPts val="0"/>
              </a:spcBef>
              <a:buNone/>
            </a:pPr>
            <a:r>
              <a:rPr lang="en-US" sz="1600" dirty="0">
                <a:latin typeface="Courier New" panose="02070309020205020404" pitchFamily="49" charset="0"/>
                <a:cs typeface="Courier New" panose="02070309020205020404" pitchFamily="49" charset="0"/>
              </a:rPr>
              <a:t>  name: </a:t>
            </a:r>
            <a:r>
              <a:rPr lang="en-US" sz="1600" dirty="0" err="1">
                <a:latin typeface="Courier New" panose="02070309020205020404" pitchFamily="49" charset="0"/>
                <a:cs typeface="Courier New" panose="02070309020205020404" pitchFamily="49" charset="0"/>
              </a:rPr>
              <a:t>nginx</a:t>
            </a:r>
            <a:r>
              <a:rPr lang="en-US" sz="1600" dirty="0">
                <a:latin typeface="Courier New" panose="02070309020205020404" pitchFamily="49" charset="0"/>
                <a:cs typeface="Courier New" panose="02070309020205020404" pitchFamily="49" charset="0"/>
              </a:rPr>
              <a:t>-deployment</a:t>
            </a:r>
          </a:p>
          <a:p>
            <a:pPr marL="0" indent="0">
              <a:spcBef>
                <a:spcPts val="0"/>
              </a:spcBef>
              <a:buNone/>
            </a:pPr>
            <a:r>
              <a:rPr lang="en-US" sz="1600" dirty="0">
                <a:latin typeface="Courier New" panose="02070309020205020404" pitchFamily="49" charset="0"/>
                <a:cs typeface="Courier New" panose="02070309020205020404" pitchFamily="49" charset="0"/>
              </a:rPr>
              <a:t>spec:</a:t>
            </a:r>
          </a:p>
          <a:p>
            <a:pPr marL="0" indent="0">
              <a:spcBef>
                <a:spcPts val="0"/>
              </a:spcBef>
              <a:buNone/>
            </a:pPr>
            <a:r>
              <a:rPr lang="en-US" sz="1600" dirty="0">
                <a:latin typeface="Courier New" panose="02070309020205020404" pitchFamily="49" charset="0"/>
                <a:cs typeface="Courier New" panose="02070309020205020404" pitchFamily="49" charset="0"/>
              </a:rPr>
              <a:t>  selector:</a:t>
            </a:r>
          </a:p>
          <a:p>
            <a:pPr marL="0" indent="0">
              <a:spcBef>
                <a:spcPts val="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matchLabels</a:t>
            </a:r>
            <a:r>
              <a:rPr lang="en-US" sz="1600" dirty="0">
                <a:latin typeface="Courier New" panose="02070309020205020404" pitchFamily="49" charset="0"/>
                <a:cs typeface="Courier New" panose="02070309020205020404" pitchFamily="49" charset="0"/>
              </a:rPr>
              <a:t>:</a:t>
            </a:r>
          </a:p>
          <a:p>
            <a:pPr marL="0" indent="0">
              <a:spcBef>
                <a:spcPts val="0"/>
              </a:spcBef>
              <a:buNone/>
            </a:pPr>
            <a:r>
              <a:rPr lang="en-US" sz="1600" dirty="0">
                <a:latin typeface="Courier New" panose="02070309020205020404" pitchFamily="49" charset="0"/>
                <a:cs typeface="Courier New" panose="02070309020205020404" pitchFamily="49" charset="0"/>
              </a:rPr>
              <a:t>      app: </a:t>
            </a:r>
            <a:r>
              <a:rPr lang="en-US" sz="1600" dirty="0" err="1">
                <a:latin typeface="Courier New" panose="02070309020205020404" pitchFamily="49" charset="0"/>
                <a:cs typeface="Courier New" panose="02070309020205020404" pitchFamily="49" charset="0"/>
              </a:rPr>
              <a:t>nginx</a:t>
            </a: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  replicas: 2 # tells deployment to run 2 pods matching the template</a:t>
            </a:r>
          </a:p>
          <a:p>
            <a:pPr marL="0" indent="0">
              <a:spcBef>
                <a:spcPts val="0"/>
              </a:spcBef>
              <a:buNone/>
            </a:pPr>
            <a:r>
              <a:rPr lang="en-US" sz="1600" dirty="0">
                <a:latin typeface="Courier New" panose="02070309020205020404" pitchFamily="49" charset="0"/>
                <a:cs typeface="Courier New" panose="02070309020205020404" pitchFamily="49" charset="0"/>
              </a:rPr>
              <a:t>  template:</a:t>
            </a:r>
          </a:p>
          <a:p>
            <a:pPr marL="0" indent="0">
              <a:spcBef>
                <a:spcPts val="0"/>
              </a:spcBef>
              <a:buNone/>
            </a:pPr>
            <a:r>
              <a:rPr lang="en-US" sz="1600" dirty="0">
                <a:latin typeface="Courier New" panose="02070309020205020404" pitchFamily="49" charset="0"/>
                <a:cs typeface="Courier New" panose="02070309020205020404" pitchFamily="49" charset="0"/>
              </a:rPr>
              <a:t>    metadata:</a:t>
            </a:r>
          </a:p>
          <a:p>
            <a:pPr marL="0" indent="0">
              <a:spcBef>
                <a:spcPts val="0"/>
              </a:spcBef>
              <a:buNone/>
            </a:pPr>
            <a:r>
              <a:rPr lang="en-US" sz="1600" dirty="0">
                <a:latin typeface="Courier New" panose="02070309020205020404" pitchFamily="49" charset="0"/>
                <a:cs typeface="Courier New" panose="02070309020205020404" pitchFamily="49" charset="0"/>
              </a:rPr>
              <a:t>      labels:</a:t>
            </a:r>
          </a:p>
          <a:p>
            <a:pPr marL="0" indent="0">
              <a:spcBef>
                <a:spcPts val="0"/>
              </a:spcBef>
              <a:buNone/>
            </a:pPr>
            <a:r>
              <a:rPr lang="en-US" sz="1600" dirty="0">
                <a:latin typeface="Courier New" panose="02070309020205020404" pitchFamily="49" charset="0"/>
                <a:cs typeface="Courier New" panose="02070309020205020404" pitchFamily="49" charset="0"/>
              </a:rPr>
              <a:t>        app: </a:t>
            </a:r>
            <a:r>
              <a:rPr lang="en-US" sz="1600" dirty="0" err="1">
                <a:latin typeface="Courier New" panose="02070309020205020404" pitchFamily="49" charset="0"/>
                <a:cs typeface="Courier New" panose="02070309020205020404" pitchFamily="49" charset="0"/>
              </a:rPr>
              <a:t>nginx</a:t>
            </a: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    spec:</a:t>
            </a:r>
          </a:p>
          <a:p>
            <a:pPr marL="0" indent="0">
              <a:spcBef>
                <a:spcPts val="0"/>
              </a:spcBef>
              <a:buNone/>
            </a:pPr>
            <a:r>
              <a:rPr lang="en-US" sz="1600" dirty="0">
                <a:latin typeface="Courier New" panose="02070309020205020404" pitchFamily="49" charset="0"/>
                <a:cs typeface="Courier New" panose="02070309020205020404" pitchFamily="49" charset="0"/>
              </a:rPr>
              <a:t>      containers:</a:t>
            </a:r>
          </a:p>
          <a:p>
            <a:pPr marL="0" indent="0">
              <a:spcBef>
                <a:spcPts val="0"/>
              </a:spcBef>
              <a:buNone/>
            </a:pPr>
            <a:r>
              <a:rPr lang="en-US" sz="1600" dirty="0">
                <a:latin typeface="Courier New" panose="02070309020205020404" pitchFamily="49" charset="0"/>
                <a:cs typeface="Courier New" panose="02070309020205020404" pitchFamily="49" charset="0"/>
              </a:rPr>
              <a:t>      - name: </a:t>
            </a:r>
            <a:r>
              <a:rPr lang="en-US" sz="1600" dirty="0" err="1">
                <a:latin typeface="Courier New" panose="02070309020205020404" pitchFamily="49" charset="0"/>
                <a:cs typeface="Courier New" panose="02070309020205020404" pitchFamily="49" charset="0"/>
              </a:rPr>
              <a:t>nginx</a:t>
            </a: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        image: nginx:1.7.9</a:t>
            </a:r>
          </a:p>
          <a:p>
            <a:pPr marL="0" indent="0">
              <a:spcBef>
                <a:spcPts val="0"/>
              </a:spcBef>
              <a:buNone/>
            </a:pPr>
            <a:r>
              <a:rPr lang="en-US" sz="1600" dirty="0">
                <a:latin typeface="Courier New" panose="02070309020205020404" pitchFamily="49" charset="0"/>
                <a:cs typeface="Courier New" panose="02070309020205020404" pitchFamily="49" charset="0"/>
              </a:rPr>
              <a:t>        ports:</a:t>
            </a:r>
          </a:p>
          <a:p>
            <a:pPr marL="0" indent="0">
              <a:spcBef>
                <a:spcPts val="0"/>
              </a:spcBef>
              <a:buNone/>
            </a:pP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containerPort</a:t>
            </a: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80</a:t>
            </a:r>
          </a:p>
          <a:p>
            <a:pPr marL="0" indent="0">
              <a:spcBef>
                <a:spcPts val="0"/>
              </a:spcBef>
              <a:buNone/>
            </a:pPr>
            <a:endParaRPr lang="en-US" sz="16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27</a:t>
            </a:fld>
            <a:endParaRPr lang="en-US"/>
          </a:p>
        </p:txBody>
      </p:sp>
    </p:spTree>
    <p:extLst>
      <p:ext uri="{BB962C8B-B14F-4D97-AF65-F5344CB8AC3E}">
        <p14:creationId xmlns:p14="http://schemas.microsoft.com/office/powerpoint/2010/main" val="458180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StatefulSet</a:t>
            </a:r>
            <a:r>
              <a:rPr lang="en-US" dirty="0" smtClean="0"/>
              <a:t> - </a:t>
            </a:r>
            <a:r>
              <a:rPr lang="en-US" sz="2000" dirty="0" smtClean="0">
                <a:hlinkClick r:id="rId2"/>
              </a:rPr>
              <a:t>https</a:t>
            </a:r>
            <a:r>
              <a:rPr lang="en-US" sz="2000" dirty="0">
                <a:hlinkClick r:id="rId2"/>
              </a:rPr>
              <a:t>://kubernetes.io/docs/concepts/workloads/controllers/statefulset</a:t>
            </a:r>
            <a:r>
              <a:rPr lang="en-US" sz="2000" dirty="0" smtClean="0">
                <a:hlinkClick r:id="rId2"/>
              </a:rPr>
              <a:t>/</a:t>
            </a:r>
            <a:r>
              <a:rPr lang="en-US" sz="2000" dirty="0" smtClean="0"/>
              <a:t> </a:t>
            </a:r>
            <a:endParaRPr lang="en-US" dirty="0"/>
          </a:p>
        </p:txBody>
      </p:sp>
      <p:sp>
        <p:nvSpPr>
          <p:cNvPr id="3" name="Content Placeholder 2"/>
          <p:cNvSpPr>
            <a:spLocks noGrp="1"/>
          </p:cNvSpPr>
          <p:nvPr>
            <p:ph idx="1"/>
          </p:nvPr>
        </p:nvSpPr>
        <p:spPr/>
        <p:txBody>
          <a:bodyPr/>
          <a:lstStyle/>
          <a:p>
            <a:r>
              <a:rPr lang="en-US" dirty="0"/>
              <a:t>Manages the deployment and scaling of a set of Pods </a:t>
            </a:r>
            <a:endParaRPr lang="en-US" dirty="0" smtClean="0"/>
          </a:p>
          <a:p>
            <a:pPr lvl="1"/>
            <a:r>
              <a:rPr lang="en-US" dirty="0" smtClean="0"/>
              <a:t>Provides </a:t>
            </a:r>
            <a:r>
              <a:rPr lang="en-US" dirty="0"/>
              <a:t>guarantees about the ordering and uniqueness of these Pods</a:t>
            </a:r>
            <a:r>
              <a:rPr lang="en-US" dirty="0" smtClean="0"/>
              <a:t>.</a:t>
            </a:r>
          </a:p>
          <a:p>
            <a:r>
              <a:rPr lang="en-US" dirty="0" err="1"/>
              <a:t>StatefulSets</a:t>
            </a:r>
            <a:r>
              <a:rPr lang="en-US" dirty="0"/>
              <a:t> are valuable for applications that require one or more of the following</a:t>
            </a:r>
            <a:r>
              <a:rPr lang="en-US" dirty="0" smtClean="0"/>
              <a:t>.</a:t>
            </a:r>
            <a:endParaRPr lang="en-US" dirty="0"/>
          </a:p>
          <a:p>
            <a:pPr lvl="1"/>
            <a:r>
              <a:rPr lang="en-US" dirty="0"/>
              <a:t>Stable, unique network identifiers.</a:t>
            </a:r>
          </a:p>
          <a:p>
            <a:pPr lvl="1"/>
            <a:r>
              <a:rPr lang="en-US" dirty="0"/>
              <a:t>Stable, persistent storage.</a:t>
            </a:r>
          </a:p>
          <a:p>
            <a:pPr lvl="1"/>
            <a:r>
              <a:rPr lang="en-US" dirty="0"/>
              <a:t>Ordered, graceful deployment and scaling.</a:t>
            </a:r>
          </a:p>
          <a:p>
            <a:pPr lvl="1"/>
            <a:r>
              <a:rPr lang="en-US" dirty="0"/>
              <a:t>Ordered, automated rolling updates.</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28</a:t>
            </a:fld>
            <a:endParaRPr lang="en-US"/>
          </a:p>
        </p:txBody>
      </p:sp>
    </p:spTree>
    <p:extLst>
      <p:ext uri="{BB962C8B-B14F-4D97-AF65-F5344CB8AC3E}">
        <p14:creationId xmlns:p14="http://schemas.microsoft.com/office/powerpoint/2010/main" val="1341953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StatefulSet</a:t>
            </a:r>
            <a:r>
              <a:rPr lang="en-US" dirty="0" smtClean="0"/>
              <a:t> - </a:t>
            </a:r>
            <a:r>
              <a:rPr lang="en-US" sz="2000" dirty="0" smtClean="0">
                <a:hlinkClick r:id="rId2"/>
              </a:rPr>
              <a:t>https</a:t>
            </a:r>
            <a:r>
              <a:rPr lang="en-US" sz="2000" dirty="0">
                <a:hlinkClick r:id="rId2"/>
              </a:rPr>
              <a:t>://kubernetes.io/docs/concepts/workloads/controllers/statefulset</a:t>
            </a:r>
            <a:r>
              <a:rPr lang="en-US" sz="2000" dirty="0" smtClean="0">
                <a:hlinkClick r:id="rId2"/>
              </a:rPr>
              <a:t>/</a:t>
            </a:r>
            <a:r>
              <a:rPr lang="en-US" sz="2000" dirty="0" smtClean="0"/>
              <a:t> </a:t>
            </a:r>
            <a:endParaRPr lang="en-US" dirty="0"/>
          </a:p>
        </p:txBody>
      </p:sp>
      <p:sp>
        <p:nvSpPr>
          <p:cNvPr id="3" name="Content Placeholder 2"/>
          <p:cNvSpPr>
            <a:spLocks noGrp="1"/>
          </p:cNvSpPr>
          <p:nvPr>
            <p:ph idx="1"/>
          </p:nvPr>
        </p:nvSpPr>
        <p:spPr/>
        <p:txBody>
          <a:bodyPr/>
          <a:lstStyle/>
          <a:p>
            <a:r>
              <a:rPr lang="en-US" dirty="0"/>
              <a:t>The storage for a given Pod must either be provisioned by a </a:t>
            </a:r>
            <a:r>
              <a:rPr lang="en-US" dirty="0" err="1">
                <a:solidFill>
                  <a:srgbClr val="603693"/>
                </a:solidFill>
              </a:rPr>
              <a:t>PersistentVolume</a:t>
            </a:r>
            <a:r>
              <a:rPr lang="en-US" dirty="0">
                <a:solidFill>
                  <a:srgbClr val="603693"/>
                </a:solidFill>
              </a:rPr>
              <a:t> </a:t>
            </a:r>
            <a:r>
              <a:rPr lang="en-US" dirty="0" err="1"/>
              <a:t>Provisioner</a:t>
            </a:r>
            <a:r>
              <a:rPr lang="en-US" dirty="0"/>
              <a:t> based on the requested storage class, or pre-provisioned by an admin</a:t>
            </a:r>
            <a:r>
              <a:rPr lang="en-US" dirty="0" smtClean="0"/>
              <a:t>.</a:t>
            </a:r>
          </a:p>
          <a:p>
            <a:pPr lvl="1"/>
            <a:r>
              <a:rPr lang="en-US" sz="1800" dirty="0">
                <a:hlinkClick r:id="rId3"/>
              </a:rPr>
              <a:t>https://</a:t>
            </a:r>
            <a:r>
              <a:rPr lang="en-US" sz="1800" dirty="0" smtClean="0">
                <a:hlinkClick r:id="rId3"/>
              </a:rPr>
              <a:t>github.com/kubernetes/examples/blob/master/staging/persistent-volume-provisioning/README.md</a:t>
            </a:r>
            <a:r>
              <a:rPr lang="en-US" sz="1800" dirty="0" smtClean="0"/>
              <a:t> </a:t>
            </a:r>
            <a:endParaRPr lang="en-US" sz="1800" dirty="0"/>
          </a:p>
          <a:p>
            <a:r>
              <a:rPr lang="en-US" dirty="0"/>
              <a:t>Deleting and/or scaling a </a:t>
            </a:r>
            <a:r>
              <a:rPr lang="en-US" dirty="0" err="1"/>
              <a:t>StatefulSet</a:t>
            </a:r>
            <a:r>
              <a:rPr lang="en-US" dirty="0"/>
              <a:t> down will not delete the volumes associated with the </a:t>
            </a:r>
            <a:r>
              <a:rPr lang="en-US" dirty="0" err="1"/>
              <a:t>StatefulSet</a:t>
            </a:r>
            <a:r>
              <a:rPr lang="en-US" dirty="0"/>
              <a:t>. This is done to ensure data safety, which is generally more valuable than an automatic purge of all related </a:t>
            </a:r>
            <a:r>
              <a:rPr lang="en-US" dirty="0" err="1"/>
              <a:t>StatefulSet</a:t>
            </a:r>
            <a:r>
              <a:rPr lang="en-US" dirty="0"/>
              <a:t> resources.</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29</a:t>
            </a:fld>
            <a:endParaRPr lang="en-US"/>
          </a:p>
        </p:txBody>
      </p:sp>
    </p:spTree>
    <p:extLst>
      <p:ext uri="{BB962C8B-B14F-4D97-AF65-F5344CB8AC3E}">
        <p14:creationId xmlns:p14="http://schemas.microsoft.com/office/powerpoint/2010/main" val="105614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github.com/cncf/presentations/tree/master/kubernetes</a:t>
            </a:r>
            <a:endParaRPr lang="en-US" dirty="0" smtClean="0"/>
          </a:p>
          <a:p>
            <a:endParaRPr lang="en-US" dirty="0" smtClean="0"/>
          </a:p>
          <a:p>
            <a:r>
              <a:rPr lang="en-US" dirty="0" smtClean="0"/>
              <a:t>The above slide is from a 2017 </a:t>
            </a:r>
            <a:r>
              <a:rPr lang="en-US" dirty="0"/>
              <a:t>presentation by Dan Kohn, Migrating Legacy Monoliths to Cloud Native </a:t>
            </a:r>
            <a:r>
              <a:rPr lang="en-US" dirty="0" err="1"/>
              <a:t>Microservices</a:t>
            </a:r>
            <a:r>
              <a:rPr lang="en-US" dirty="0"/>
              <a:t> Architectures on Kubernetes</a:t>
            </a:r>
          </a:p>
          <a:p>
            <a:r>
              <a:rPr lang="en-US" sz="2000" dirty="0">
                <a:hlinkClick r:id="rId3"/>
              </a:rPr>
              <a:t>https://</a:t>
            </a:r>
            <a:r>
              <a:rPr lang="en-US" sz="2000" dirty="0" smtClean="0">
                <a:hlinkClick r:id="rId3"/>
              </a:rPr>
              <a:t>docs.google.com/presentation/d/105ZgwafitwXH6_sWevFHHUerciuv4ckDQ_CXjGPjv0Y</a:t>
            </a:r>
            <a:endParaRPr lang="en-US" sz="1800" dirty="0"/>
          </a:p>
          <a:p>
            <a:endParaRPr lang="en-US" dirty="0" smtClean="0"/>
          </a:p>
          <a:p>
            <a:r>
              <a:rPr lang="en-US" dirty="0" smtClean="0"/>
              <a:t>O’Reilly </a:t>
            </a:r>
            <a:r>
              <a:rPr lang="en-US" dirty="0"/>
              <a:t>Safari</a:t>
            </a:r>
          </a:p>
          <a:p>
            <a:pPr lvl="1"/>
            <a:r>
              <a:rPr lang="en-US" u="sng" dirty="0"/>
              <a:t>Kubernetes for </a:t>
            </a:r>
            <a:r>
              <a:rPr lang="en-US" u="sng" dirty="0" smtClean="0"/>
              <a:t>Developers </a:t>
            </a:r>
            <a:r>
              <a:rPr lang="en-US" sz="2000" dirty="0" smtClean="0"/>
              <a:t>by</a:t>
            </a:r>
            <a:r>
              <a:rPr lang="en-US" dirty="0" smtClean="0"/>
              <a:t> </a:t>
            </a:r>
            <a:r>
              <a:rPr lang="en-US" dirty="0"/>
              <a:t>Joseph Heck</a:t>
            </a:r>
          </a:p>
          <a:p>
            <a:pPr lvl="1"/>
            <a:r>
              <a:rPr lang="en-US" u="sng" dirty="0"/>
              <a:t>Kubernetes in Action </a:t>
            </a:r>
            <a:r>
              <a:rPr lang="en-US" sz="2000" dirty="0"/>
              <a:t>by </a:t>
            </a:r>
            <a:r>
              <a:rPr lang="en-US" dirty="0"/>
              <a:t>Marko </a:t>
            </a:r>
            <a:r>
              <a:rPr lang="en-US" dirty="0" err="1"/>
              <a:t>Lukša</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a:t>
            </a:fld>
            <a:endParaRPr lang="en-US"/>
          </a:p>
        </p:txBody>
      </p:sp>
    </p:spTree>
    <p:extLst>
      <p:ext uri="{BB962C8B-B14F-4D97-AF65-F5344CB8AC3E}">
        <p14:creationId xmlns:p14="http://schemas.microsoft.com/office/powerpoint/2010/main" val="3404212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stuff</a:t>
            </a:r>
            <a:endParaRPr lang="en-US" dirty="0"/>
          </a:p>
        </p:txBody>
      </p:sp>
      <p:sp>
        <p:nvSpPr>
          <p:cNvPr id="3" name="Content Placeholder 2"/>
          <p:cNvSpPr>
            <a:spLocks noGrp="1"/>
          </p:cNvSpPr>
          <p:nvPr>
            <p:ph idx="1"/>
          </p:nvPr>
        </p:nvSpPr>
        <p:spPr/>
        <p:txBody>
          <a:bodyPr/>
          <a:lstStyle/>
          <a:p>
            <a:r>
              <a:rPr lang="en-US" sz="2000" dirty="0"/>
              <a:t> </a:t>
            </a:r>
            <a:r>
              <a:rPr lang="en-US" sz="2000" b="1" dirty="0"/>
              <a:t>Open Container Initiative</a:t>
            </a:r>
            <a:r>
              <a:rPr lang="en-US" sz="2000" dirty="0"/>
              <a:t> (</a:t>
            </a:r>
            <a:r>
              <a:rPr lang="en-US" sz="2000" b="1" dirty="0"/>
              <a:t>OCI</a:t>
            </a:r>
            <a:r>
              <a:rPr lang="en-US" sz="2000" dirty="0"/>
              <a:t>) (</a:t>
            </a:r>
            <a:r>
              <a:rPr lang="en-US" sz="2000" dirty="0">
                <a:hlinkClick r:id="rId2"/>
              </a:rPr>
              <a:t>https://www.opencontainers.org</a:t>
            </a:r>
            <a:r>
              <a:rPr lang="en-US" sz="2000" dirty="0" smtClean="0"/>
              <a:t>).</a:t>
            </a:r>
          </a:p>
          <a:p>
            <a:r>
              <a:rPr lang="en-US" sz="2000" dirty="0">
                <a:hlinkClick r:id="rId3"/>
              </a:rPr>
              <a:t>https://www.cncf.io/projects</a:t>
            </a:r>
            <a:r>
              <a:rPr lang="en-US" sz="2000" dirty="0" smtClean="0">
                <a:hlinkClick r:id="rId3"/>
              </a:rPr>
              <a:t>/</a:t>
            </a:r>
            <a:endParaRPr lang="en-US" sz="2000" dirty="0" smtClean="0"/>
          </a:p>
          <a:p>
            <a:r>
              <a:rPr lang="en-US" sz="2000" dirty="0">
                <a:hlinkClick r:id="rId4"/>
              </a:rPr>
              <a:t>https://xebialabs.com/periodic-table-of-devops-tools</a:t>
            </a:r>
            <a:r>
              <a:rPr lang="en-US" sz="2000" dirty="0" smtClean="0">
                <a:hlinkClick r:id="rId4"/>
              </a:rPr>
              <a:t>/</a:t>
            </a:r>
            <a:endParaRPr lang="en-US" sz="2000" dirty="0" smtClean="0"/>
          </a:p>
          <a:p>
            <a:r>
              <a:rPr lang="en-US" sz="2000" dirty="0">
                <a:hlinkClick r:id="rId5"/>
              </a:rPr>
              <a:t>https://</a:t>
            </a:r>
            <a:r>
              <a:rPr lang="en-US" sz="2000" dirty="0" smtClean="0">
                <a:hlinkClick r:id="rId5"/>
              </a:rPr>
              <a:t>speakerdeck.com/thockin/kubernetes-understanding-pods-vs-containers</a:t>
            </a:r>
            <a:endParaRPr lang="en-US" sz="2000" dirty="0" smtClean="0"/>
          </a:p>
          <a:p>
            <a:r>
              <a:rPr lang="en-US" sz="2000" dirty="0">
                <a:hlinkClick r:id="rId6"/>
              </a:rPr>
              <a:t>https://</a:t>
            </a:r>
            <a:r>
              <a:rPr lang="en-US" sz="2000" dirty="0" smtClean="0">
                <a:hlinkClick r:id="rId6"/>
              </a:rPr>
              <a:t>github.com/kelseyhightower/kubernetes-the-hard-way</a:t>
            </a:r>
            <a:r>
              <a:rPr lang="en-US" sz="2000" dirty="0" smtClean="0"/>
              <a:t> </a:t>
            </a:r>
          </a:p>
          <a:p>
            <a:pPr lvl="1"/>
            <a:r>
              <a:rPr lang="en-US" sz="1600" dirty="0">
                <a:hlinkClick r:id="rId7"/>
              </a:rPr>
              <a:t>https://kubernetes.io/blog/2017/11/kubernetes-easy-way</a:t>
            </a:r>
            <a:r>
              <a:rPr lang="en-US" sz="1600" dirty="0" smtClean="0">
                <a:hlinkClick r:id="rId7"/>
              </a:rPr>
              <a:t>/</a:t>
            </a:r>
            <a:r>
              <a:rPr lang="en-US" sz="1600" dirty="0" smtClean="0"/>
              <a:t> </a:t>
            </a:r>
          </a:p>
          <a:p>
            <a:pPr lvl="1"/>
            <a:endParaRPr lang="en-US" sz="1600" dirty="0"/>
          </a:p>
          <a:p>
            <a:pPr lvl="1"/>
            <a:endParaRPr lang="en-US" sz="1600" dirty="0" smtClean="0"/>
          </a:p>
          <a:p>
            <a:r>
              <a:rPr lang="en-US" sz="2000" dirty="0" smtClean="0"/>
              <a:t>Chaos Theory</a:t>
            </a:r>
          </a:p>
          <a:p>
            <a:pPr lvl="1"/>
            <a:r>
              <a:rPr lang="en-US" sz="1600" dirty="0" smtClean="0"/>
              <a:t>Chaos Monkey (Netflix)</a:t>
            </a:r>
          </a:p>
          <a:p>
            <a:pPr lvl="1"/>
            <a:r>
              <a:rPr lang="en-US" sz="1600" dirty="0" smtClean="0"/>
              <a:t>Mandelbrot</a:t>
            </a:r>
            <a:endParaRPr lang="en-US" sz="1600" dirty="0"/>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30</a:t>
            </a:fld>
            <a:endParaRPr lang="en-US"/>
          </a:p>
        </p:txBody>
      </p:sp>
    </p:spTree>
    <p:extLst>
      <p:ext uri="{BB962C8B-B14F-4D97-AF65-F5344CB8AC3E}">
        <p14:creationId xmlns:p14="http://schemas.microsoft.com/office/powerpoint/2010/main" val="2785287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Footer Placeholder 2"/>
          <p:cNvSpPr>
            <a:spLocks noGrp="1"/>
          </p:cNvSpPr>
          <p:nvPr>
            <p:ph type="ftr" sz="quarter" idx="10"/>
          </p:nvPr>
        </p:nvSpPr>
        <p:spPr/>
        <p:txBody>
          <a:bodyPr/>
          <a:lstStyle/>
          <a:p>
            <a:r>
              <a:rPr lang="en-US" smtClean="0"/>
              <a:t>©2018 Ciber Global, LLC</a:t>
            </a:r>
            <a:endParaRPr lang="en-US" dirty="0"/>
          </a:p>
        </p:txBody>
      </p:sp>
      <p:sp>
        <p:nvSpPr>
          <p:cNvPr id="4" name="Slide Number Placeholder 3"/>
          <p:cNvSpPr>
            <a:spLocks noGrp="1"/>
          </p:cNvSpPr>
          <p:nvPr>
            <p:ph type="sldNum" sz="quarter" idx="11"/>
          </p:nvPr>
        </p:nvSpPr>
        <p:spPr/>
        <p:txBody>
          <a:bodyPr/>
          <a:lstStyle/>
          <a:p>
            <a:fld id="{9C7D6856-E5A0-4C4D-8530-90BC34B4F54D}" type="slidenum">
              <a:rPr lang="en-US" smtClean="0"/>
              <a:t>31</a:t>
            </a:fld>
            <a:endParaRPr lang="en-US" dirty="0"/>
          </a:p>
        </p:txBody>
      </p:sp>
      <p:sp>
        <p:nvSpPr>
          <p:cNvPr id="5" name="Date Placeholder 4"/>
          <p:cNvSpPr>
            <a:spLocks noGrp="1"/>
          </p:cNvSpPr>
          <p:nvPr>
            <p:ph type="dt" sz="half" idx="12"/>
          </p:nvPr>
        </p:nvSpPr>
        <p:spPr/>
        <p:txBody>
          <a:bodyPr/>
          <a:lstStyle/>
          <a:p>
            <a:fld id="{788A24D1-44DE-3B4D-A0BE-594C0BD91721}" type="datetime1">
              <a:rPr lang="en-US" smtClean="0"/>
              <a:t>10/19/2018</a:t>
            </a:fld>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9258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a:t> 1. for a 10 </a:t>
            </a:r>
            <a:r>
              <a:rPr lang="en-US" i="1" dirty="0" smtClean="0"/>
              <a:t>node</a:t>
            </a:r>
            <a:r>
              <a:rPr lang="en-US" dirty="0" smtClean="0"/>
              <a:t> deployment </a:t>
            </a:r>
            <a:r>
              <a:rPr lang="en-US" dirty="0"/>
              <a:t>for a web service - which is using the load </a:t>
            </a:r>
            <a:r>
              <a:rPr lang="en-US" dirty="0" smtClean="0"/>
              <a:t>balancing service </a:t>
            </a:r>
            <a:r>
              <a:rPr lang="en-US" dirty="0"/>
              <a:t>- where is the service deployed? </a:t>
            </a:r>
            <a:endParaRPr lang="en-US" dirty="0" smtClean="0"/>
          </a:p>
          <a:p>
            <a:r>
              <a:rPr lang="en-US" dirty="0" smtClean="0"/>
              <a:t>Nodes = Machine</a:t>
            </a:r>
          </a:p>
          <a:p>
            <a:r>
              <a:rPr lang="en-US" dirty="0" smtClean="0"/>
              <a:t>Pod = Deployed instance of the App</a:t>
            </a:r>
          </a:p>
          <a:p>
            <a:r>
              <a:rPr lang="en-US" dirty="0" smtClean="0"/>
              <a:t>Replicas = # copies of a given app or service</a:t>
            </a:r>
            <a:endParaRPr lang="en-US" dirty="0"/>
          </a:p>
          <a:p>
            <a:endParaRPr lang="en-US" dirty="0" smtClean="0"/>
          </a:p>
          <a:p>
            <a:endParaRPr lang="en-US" dirty="0" smtClean="0"/>
          </a:p>
          <a:p>
            <a:r>
              <a:rPr lang="en-US" dirty="0" smtClean="0"/>
              <a:t>how </a:t>
            </a:r>
            <a:r>
              <a:rPr lang="en-US" dirty="0"/>
              <a:t>the request gets </a:t>
            </a:r>
            <a:r>
              <a:rPr lang="en-US" dirty="0" smtClean="0"/>
              <a:t>routed to </a:t>
            </a:r>
            <a:r>
              <a:rPr lang="en-US" dirty="0"/>
              <a:t>service and then to pods? </a:t>
            </a:r>
            <a:endParaRPr lang="en-US" dirty="0" smtClean="0"/>
          </a:p>
          <a:p>
            <a:r>
              <a:rPr lang="en-US" dirty="0" smtClean="0"/>
              <a:t>what </a:t>
            </a:r>
            <a:r>
              <a:rPr lang="en-US" dirty="0"/>
              <a:t>if the node which has the pod </a:t>
            </a:r>
            <a:r>
              <a:rPr lang="en-US" dirty="0" smtClean="0"/>
              <a:t>with service </a:t>
            </a:r>
            <a:r>
              <a:rPr lang="en-US" dirty="0"/>
              <a:t>crashes?  </a:t>
            </a:r>
            <a:endParaRPr lang="en-US" dirty="0" smtClean="0"/>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32</a:t>
            </a:fld>
            <a:endParaRPr lang="en-US"/>
          </a:p>
        </p:txBody>
      </p:sp>
    </p:spTree>
    <p:extLst>
      <p:ext uri="{BB962C8B-B14F-4D97-AF65-F5344CB8AC3E}">
        <p14:creationId xmlns:p14="http://schemas.microsoft.com/office/powerpoint/2010/main" val="205022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906409" y="3893134"/>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261257" y="1185544"/>
            <a:ext cx="11604171" cy="1726955"/>
          </a:xfrm>
        </p:spPr>
        <p:txBody>
          <a:bodyPr/>
          <a:lstStyle/>
          <a:p>
            <a:r>
              <a:rPr lang="en-US" sz="1800" dirty="0"/>
              <a:t> 1. for a </a:t>
            </a:r>
            <a:r>
              <a:rPr lang="en-US" sz="1800" dirty="0" smtClean="0"/>
              <a:t>5 </a:t>
            </a:r>
            <a:r>
              <a:rPr lang="en-US" sz="1800" i="1" dirty="0" smtClean="0"/>
              <a:t>node</a:t>
            </a:r>
            <a:r>
              <a:rPr lang="en-US" sz="1800" dirty="0" smtClean="0"/>
              <a:t> (replica) deployment </a:t>
            </a:r>
            <a:r>
              <a:rPr lang="en-US" sz="1800" dirty="0"/>
              <a:t>for a web service - which is using the load </a:t>
            </a:r>
            <a:r>
              <a:rPr lang="en-US" sz="1800" dirty="0" smtClean="0"/>
              <a:t>balancing service </a:t>
            </a:r>
            <a:r>
              <a:rPr lang="en-US" sz="1800" dirty="0"/>
              <a:t>- where is the service deployed? how the request gets routed to service and then to pods?</a:t>
            </a:r>
            <a:endParaRPr lang="en-US" sz="1800" dirty="0" smtClean="0"/>
          </a:p>
          <a:p>
            <a:r>
              <a:rPr lang="en-US" sz="1800" dirty="0" smtClean="0"/>
              <a:t>Nodes = Machine</a:t>
            </a:r>
          </a:p>
          <a:p>
            <a:r>
              <a:rPr lang="en-US" sz="1800" dirty="0" smtClean="0"/>
              <a:t>Pod = Deployed instance of the App</a:t>
            </a:r>
          </a:p>
          <a:p>
            <a:r>
              <a:rPr lang="en-US" sz="1800" dirty="0" smtClean="0"/>
              <a:t>Replicas = # copies of a given app or service</a:t>
            </a:r>
            <a:endParaRPr lang="en-US" sz="1800" dirty="0"/>
          </a:p>
          <a:p>
            <a:endParaRPr lang="en-US" sz="1800" dirty="0" smtClean="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dirty="0"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33</a:t>
            </a:fld>
            <a:endParaRPr lang="en-US"/>
          </a:p>
        </p:txBody>
      </p:sp>
      <p:sp>
        <p:nvSpPr>
          <p:cNvPr id="7" name="Oval 6"/>
          <p:cNvSpPr/>
          <p:nvPr/>
        </p:nvSpPr>
        <p:spPr>
          <a:xfrm>
            <a:off x="8783781" y="4509247"/>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86647" y="461323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03915"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576622" y="461323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115352"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p:cNvSpPr/>
          <p:nvPr/>
        </p:nvSpPr>
        <p:spPr>
          <a:xfrm flipH="1">
            <a:off x="1086522" y="4420496"/>
            <a:ext cx="2542135" cy="1428975"/>
          </a:xfrm>
          <a:prstGeom prst="leftBrace">
            <a:avLst>
              <a:gd name="adj1" fmla="val 10591"/>
              <a:gd name="adj2" fmla="val 492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Pods in a deployment</a:t>
            </a:r>
            <a:endParaRPr lang="en-US" dirty="0"/>
          </a:p>
        </p:txBody>
      </p:sp>
      <p:sp>
        <p:nvSpPr>
          <p:cNvPr id="13" name="Left Brace 12"/>
          <p:cNvSpPr/>
          <p:nvPr/>
        </p:nvSpPr>
        <p:spPr>
          <a:xfrm flipH="1">
            <a:off x="1134089" y="3012008"/>
            <a:ext cx="2542135" cy="1428975"/>
          </a:xfrm>
          <a:prstGeom prst="leftBrace">
            <a:avLst>
              <a:gd name="adj1" fmla="val 10591"/>
              <a:gd name="adj2" fmla="val 492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Service</a:t>
            </a:r>
          </a:p>
          <a:p>
            <a:pPr algn="ctr"/>
            <a:r>
              <a:rPr lang="en-US" dirty="0" smtClean="0"/>
              <a:t>layer</a:t>
            </a:r>
            <a:endParaRPr lang="en-US" dirty="0"/>
          </a:p>
        </p:txBody>
      </p:sp>
      <p:cxnSp>
        <p:nvCxnSpPr>
          <p:cNvPr id="15" name="Straight Connector 14"/>
          <p:cNvCxnSpPr/>
          <p:nvPr/>
        </p:nvCxnSpPr>
        <p:spPr>
          <a:xfrm flipV="1">
            <a:off x="5402947" y="3332535"/>
            <a:ext cx="5408488"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755476" y="4040406"/>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18" name="TextBox 17"/>
          <p:cNvSpPr txBox="1"/>
          <p:nvPr/>
        </p:nvSpPr>
        <p:spPr>
          <a:xfrm>
            <a:off x="9991712" y="3493627"/>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0" name="Rectangle 19"/>
          <p:cNvSpPr/>
          <p:nvPr/>
        </p:nvSpPr>
        <p:spPr>
          <a:xfrm>
            <a:off x="6784553" y="2388512"/>
            <a:ext cx="2886572" cy="52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Router</a:t>
            </a:r>
            <a:endParaRPr lang="en-US" dirty="0"/>
          </a:p>
        </p:txBody>
      </p:sp>
      <p:sp>
        <p:nvSpPr>
          <p:cNvPr id="21" name="TextBox 20"/>
          <p:cNvSpPr txBox="1"/>
          <p:nvPr/>
        </p:nvSpPr>
        <p:spPr>
          <a:xfrm>
            <a:off x="8755476" y="3003175"/>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2" name="TextBox 21"/>
          <p:cNvSpPr txBox="1"/>
          <p:nvPr/>
        </p:nvSpPr>
        <p:spPr>
          <a:xfrm>
            <a:off x="9053007" y="1898060"/>
            <a:ext cx="1402948" cy="369332"/>
          </a:xfrm>
          <a:prstGeom prst="rect">
            <a:avLst/>
          </a:prstGeom>
          <a:noFill/>
        </p:spPr>
        <p:txBody>
          <a:bodyPr wrap="none" rtlCol="0">
            <a:spAutoFit/>
          </a:bodyPr>
          <a:lstStyle/>
          <a:p>
            <a:r>
              <a:rPr lang="en-US" dirty="0" err="1" smtClean="0"/>
              <a:t>Ip</a:t>
            </a:r>
            <a:r>
              <a:rPr lang="en-US" dirty="0" smtClean="0"/>
              <a:t> </a:t>
            </a:r>
            <a:r>
              <a:rPr lang="en-US" b="1" dirty="0" smtClean="0">
                <a:solidFill>
                  <a:schemeClr val="accent6">
                    <a:lumMod val="75000"/>
                  </a:schemeClr>
                </a:solidFill>
              </a:rPr>
              <a:t>195.x.x.x</a:t>
            </a:r>
            <a:endParaRPr lang="en-US" b="1" dirty="0">
              <a:solidFill>
                <a:schemeClr val="accent6">
                  <a:lumMod val="75000"/>
                </a:schemeClr>
              </a:solidFill>
            </a:endParaRPr>
          </a:p>
        </p:txBody>
      </p:sp>
      <p:cxnSp>
        <p:nvCxnSpPr>
          <p:cNvPr id="24" name="Straight Connector 23"/>
          <p:cNvCxnSpPr/>
          <p:nvPr/>
        </p:nvCxnSpPr>
        <p:spPr>
          <a:xfrm>
            <a:off x="9387746" y="2253016"/>
            <a:ext cx="100499" cy="8571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2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906409" y="3893134"/>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261257" y="1185544"/>
            <a:ext cx="11604171" cy="1726955"/>
          </a:xfrm>
        </p:spPr>
        <p:txBody>
          <a:bodyPr/>
          <a:lstStyle/>
          <a:p>
            <a:r>
              <a:rPr lang="en-US" sz="1800" dirty="0" smtClean="0"/>
              <a:t>1. Answer: The Service is the network Routing that is managed by the Cluster (Kubernetes) to route external IP addresses to the private IP addresses on individual nodes (machines). The nodes (machines) then use </a:t>
            </a:r>
            <a:r>
              <a:rPr lang="en-US" sz="1800" dirty="0" err="1" smtClean="0"/>
              <a:t>iptables</a:t>
            </a:r>
            <a:r>
              <a:rPr lang="en-US" sz="1800" dirty="0" smtClean="0"/>
              <a:t> to route the traffic to the right pods and containers. </a:t>
            </a:r>
          </a:p>
          <a:p>
            <a:r>
              <a:rPr lang="en-US" sz="1800" dirty="0"/>
              <a:t>See: https://kubernetes.io/docs/concepts/services-networking/service/</a:t>
            </a:r>
            <a:endParaRPr lang="en-US" sz="1800" dirty="0" smtClean="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dirty="0"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34</a:t>
            </a:fld>
            <a:endParaRPr lang="en-US"/>
          </a:p>
        </p:txBody>
      </p:sp>
      <p:sp>
        <p:nvSpPr>
          <p:cNvPr id="7" name="Oval 6"/>
          <p:cNvSpPr/>
          <p:nvPr/>
        </p:nvSpPr>
        <p:spPr>
          <a:xfrm>
            <a:off x="8783781" y="4509247"/>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86647" y="461323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03915"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576622" y="461323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115352"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p:cNvSpPr/>
          <p:nvPr/>
        </p:nvSpPr>
        <p:spPr>
          <a:xfrm flipH="1">
            <a:off x="1086522" y="4420496"/>
            <a:ext cx="2542135" cy="1428975"/>
          </a:xfrm>
          <a:prstGeom prst="leftBrace">
            <a:avLst>
              <a:gd name="adj1" fmla="val 10591"/>
              <a:gd name="adj2" fmla="val 492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Pods in a deployment</a:t>
            </a:r>
            <a:endParaRPr lang="en-US" dirty="0"/>
          </a:p>
        </p:txBody>
      </p:sp>
      <p:sp>
        <p:nvSpPr>
          <p:cNvPr id="13" name="Left Brace 12"/>
          <p:cNvSpPr/>
          <p:nvPr/>
        </p:nvSpPr>
        <p:spPr>
          <a:xfrm flipH="1">
            <a:off x="1134089" y="3012008"/>
            <a:ext cx="2542135" cy="1428975"/>
          </a:xfrm>
          <a:prstGeom prst="leftBrace">
            <a:avLst>
              <a:gd name="adj1" fmla="val 10591"/>
              <a:gd name="adj2" fmla="val 492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Service</a:t>
            </a:r>
          </a:p>
          <a:p>
            <a:pPr algn="ctr"/>
            <a:r>
              <a:rPr lang="en-US" dirty="0" smtClean="0"/>
              <a:t>layer</a:t>
            </a:r>
            <a:endParaRPr lang="en-US" dirty="0"/>
          </a:p>
        </p:txBody>
      </p:sp>
      <p:cxnSp>
        <p:nvCxnSpPr>
          <p:cNvPr id="15" name="Straight Connector 14"/>
          <p:cNvCxnSpPr/>
          <p:nvPr/>
        </p:nvCxnSpPr>
        <p:spPr>
          <a:xfrm flipV="1">
            <a:off x="5402947" y="3332535"/>
            <a:ext cx="5408488"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755476" y="4040406"/>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18" name="TextBox 17"/>
          <p:cNvSpPr txBox="1"/>
          <p:nvPr/>
        </p:nvSpPr>
        <p:spPr>
          <a:xfrm>
            <a:off x="9991712" y="3493627"/>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0" name="Rectangle 19"/>
          <p:cNvSpPr/>
          <p:nvPr/>
        </p:nvSpPr>
        <p:spPr>
          <a:xfrm>
            <a:off x="6784553" y="2388512"/>
            <a:ext cx="2886572" cy="52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 Router</a:t>
            </a:r>
            <a:endParaRPr lang="en-US" dirty="0"/>
          </a:p>
        </p:txBody>
      </p:sp>
      <p:sp>
        <p:nvSpPr>
          <p:cNvPr id="21" name="TextBox 20"/>
          <p:cNvSpPr txBox="1"/>
          <p:nvPr/>
        </p:nvSpPr>
        <p:spPr>
          <a:xfrm>
            <a:off x="8755476" y="3003175"/>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2" name="TextBox 21"/>
          <p:cNvSpPr txBox="1"/>
          <p:nvPr/>
        </p:nvSpPr>
        <p:spPr>
          <a:xfrm>
            <a:off x="9053007" y="1898060"/>
            <a:ext cx="1402948" cy="369332"/>
          </a:xfrm>
          <a:prstGeom prst="rect">
            <a:avLst/>
          </a:prstGeom>
          <a:noFill/>
        </p:spPr>
        <p:txBody>
          <a:bodyPr wrap="none" rtlCol="0">
            <a:spAutoFit/>
          </a:bodyPr>
          <a:lstStyle/>
          <a:p>
            <a:r>
              <a:rPr lang="en-US" dirty="0" err="1" smtClean="0"/>
              <a:t>Ip</a:t>
            </a:r>
            <a:r>
              <a:rPr lang="en-US" dirty="0" smtClean="0"/>
              <a:t> </a:t>
            </a:r>
            <a:r>
              <a:rPr lang="en-US" b="1" dirty="0" smtClean="0">
                <a:solidFill>
                  <a:schemeClr val="accent6">
                    <a:lumMod val="75000"/>
                  </a:schemeClr>
                </a:solidFill>
              </a:rPr>
              <a:t>195.x.x.x</a:t>
            </a:r>
            <a:endParaRPr lang="en-US" b="1" dirty="0">
              <a:solidFill>
                <a:schemeClr val="accent6">
                  <a:lumMod val="75000"/>
                </a:schemeClr>
              </a:solidFill>
            </a:endParaRPr>
          </a:p>
        </p:txBody>
      </p:sp>
      <p:cxnSp>
        <p:nvCxnSpPr>
          <p:cNvPr id="24" name="Straight Connector 23"/>
          <p:cNvCxnSpPr/>
          <p:nvPr/>
        </p:nvCxnSpPr>
        <p:spPr>
          <a:xfrm>
            <a:off x="9387746" y="2253016"/>
            <a:ext cx="100499" cy="8571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546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1, Part 2: What </a:t>
            </a:r>
            <a:r>
              <a:rPr lang="en-US" dirty="0"/>
              <a:t>if the node which has the pod with service crashes</a:t>
            </a:r>
            <a:r>
              <a:rPr lang="en-US" dirty="0" smtClean="0"/>
              <a:t>?</a:t>
            </a:r>
          </a:p>
          <a:p>
            <a:r>
              <a:rPr lang="en-US" dirty="0" smtClean="0"/>
              <a:t>The </a:t>
            </a:r>
            <a:r>
              <a:rPr lang="en-US" dirty="0" err="1" smtClean="0"/>
              <a:t>kubelet</a:t>
            </a:r>
            <a:r>
              <a:rPr lang="en-US" dirty="0" smtClean="0"/>
              <a:t> will see the dead node. </a:t>
            </a:r>
          </a:p>
          <a:p>
            <a:pPr lvl="1"/>
            <a:r>
              <a:rPr lang="en-US" dirty="0" smtClean="0"/>
              <a:t>Note: dead can mean lots of different things: container exits, the health check fails in some way, etc.</a:t>
            </a:r>
          </a:p>
          <a:p>
            <a:r>
              <a:rPr lang="en-US" dirty="0" smtClean="0"/>
              <a:t>Sends information back to the cluster Master</a:t>
            </a:r>
          </a:p>
          <a:p>
            <a:r>
              <a:rPr lang="en-US" dirty="0" smtClean="0"/>
              <a:t>Master makes a decision: start a new node, forget about it, etc.</a:t>
            </a:r>
          </a:p>
          <a:p>
            <a:r>
              <a:rPr lang="en-US" dirty="0" smtClean="0"/>
              <a:t>Master informs some </a:t>
            </a:r>
            <a:r>
              <a:rPr lang="en-US" dirty="0" err="1" smtClean="0"/>
              <a:t>Kubelet</a:t>
            </a:r>
            <a:r>
              <a:rPr lang="en-US" dirty="0" smtClean="0"/>
              <a:t> </a:t>
            </a:r>
            <a:br>
              <a:rPr lang="en-US" dirty="0" smtClean="0"/>
            </a:br>
            <a:r>
              <a:rPr lang="en-US" dirty="0" smtClean="0"/>
              <a:t>what to do (not necessary the same</a:t>
            </a:r>
            <a:br>
              <a:rPr lang="en-US" dirty="0" smtClean="0"/>
            </a:br>
            <a:r>
              <a:rPr lang="en-US" dirty="0" err="1" smtClean="0"/>
              <a:t>kubelet</a:t>
            </a:r>
            <a:r>
              <a:rPr lang="en-US" dirty="0" smtClean="0"/>
              <a:t>)</a:t>
            </a:r>
          </a:p>
          <a:p>
            <a:endParaRPr lang="en-US" dirty="0"/>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35</a:t>
            </a:fld>
            <a:endParaRPr lang="en-US"/>
          </a:p>
        </p:txBody>
      </p:sp>
      <p:sp>
        <p:nvSpPr>
          <p:cNvPr id="7" name="Rectangle 6"/>
          <p:cNvSpPr/>
          <p:nvPr/>
        </p:nvSpPr>
        <p:spPr>
          <a:xfrm>
            <a:off x="6906409" y="3893134"/>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Node</a:t>
            </a:r>
            <a:endParaRPr lang="en-US" dirty="0"/>
          </a:p>
        </p:txBody>
      </p:sp>
      <p:sp>
        <p:nvSpPr>
          <p:cNvPr id="8" name="Oval 7"/>
          <p:cNvSpPr/>
          <p:nvPr/>
        </p:nvSpPr>
        <p:spPr>
          <a:xfrm>
            <a:off x="8783781" y="4509247"/>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03915"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115352"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755476" y="4040406"/>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12" name="Rectangle 11"/>
          <p:cNvSpPr/>
          <p:nvPr/>
        </p:nvSpPr>
        <p:spPr>
          <a:xfrm>
            <a:off x="7099056" y="5622716"/>
            <a:ext cx="1355463" cy="4303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Kubelet</a:t>
            </a:r>
            <a:endParaRPr lang="en-US" dirty="0"/>
          </a:p>
        </p:txBody>
      </p:sp>
      <p:sp>
        <p:nvSpPr>
          <p:cNvPr id="13" name="&quot;No&quot; Symbol 12"/>
          <p:cNvSpPr/>
          <p:nvPr/>
        </p:nvSpPr>
        <p:spPr>
          <a:xfrm>
            <a:off x="7648687" y="4754880"/>
            <a:ext cx="805832" cy="53788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587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Node Dies</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36</a:t>
            </a:fld>
            <a:endParaRPr lang="en-US"/>
          </a:p>
        </p:txBody>
      </p:sp>
      <p:sp>
        <p:nvSpPr>
          <p:cNvPr id="8" name="Rectangle 7"/>
          <p:cNvSpPr/>
          <p:nvPr/>
        </p:nvSpPr>
        <p:spPr>
          <a:xfrm>
            <a:off x="6906409" y="3893134"/>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Node</a:t>
            </a:r>
            <a:endParaRPr lang="en-US" dirty="0"/>
          </a:p>
        </p:txBody>
      </p:sp>
      <p:sp>
        <p:nvSpPr>
          <p:cNvPr id="9" name="Oval 8"/>
          <p:cNvSpPr/>
          <p:nvPr/>
        </p:nvSpPr>
        <p:spPr>
          <a:xfrm>
            <a:off x="8783781" y="4509247"/>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7403915"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115352"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55476" y="4040406"/>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13" name="Rectangle 12"/>
          <p:cNvSpPr/>
          <p:nvPr/>
        </p:nvSpPr>
        <p:spPr>
          <a:xfrm>
            <a:off x="7099056" y="5622716"/>
            <a:ext cx="1355463" cy="4303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Kubelet</a:t>
            </a:r>
            <a:endParaRPr lang="en-US" dirty="0"/>
          </a:p>
        </p:txBody>
      </p:sp>
      <p:sp>
        <p:nvSpPr>
          <p:cNvPr id="14" name="&quot;No&quot; Symbol 13"/>
          <p:cNvSpPr/>
          <p:nvPr/>
        </p:nvSpPr>
        <p:spPr>
          <a:xfrm>
            <a:off x="7704009" y="3688288"/>
            <a:ext cx="3148227" cy="263424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168575" y="3541016"/>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Node</a:t>
            </a:r>
            <a:endParaRPr lang="en-US" dirty="0"/>
          </a:p>
        </p:txBody>
      </p:sp>
      <p:sp>
        <p:nvSpPr>
          <p:cNvPr id="16" name="Oval 15"/>
          <p:cNvSpPr/>
          <p:nvPr/>
        </p:nvSpPr>
        <p:spPr>
          <a:xfrm>
            <a:off x="3045947" y="4157129"/>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p:cNvSpPr/>
          <p:nvPr/>
        </p:nvSpPr>
        <p:spPr>
          <a:xfrm>
            <a:off x="4377518" y="4157130"/>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17642" y="3688288"/>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0" name="Rectangle 19"/>
          <p:cNvSpPr/>
          <p:nvPr/>
        </p:nvSpPr>
        <p:spPr>
          <a:xfrm>
            <a:off x="1361222" y="5270598"/>
            <a:ext cx="1355463" cy="4303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Kubelet</a:t>
            </a:r>
            <a:endParaRPr lang="en-US" dirty="0"/>
          </a:p>
        </p:txBody>
      </p:sp>
      <p:sp>
        <p:nvSpPr>
          <p:cNvPr id="22" name="Rectangle 21"/>
          <p:cNvSpPr/>
          <p:nvPr/>
        </p:nvSpPr>
        <p:spPr>
          <a:xfrm>
            <a:off x="3495338" y="1361200"/>
            <a:ext cx="4658062" cy="1538882"/>
          </a:xfrm>
          <a:prstGeom prst="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smtClean="0"/>
              <a:t>Master</a:t>
            </a:r>
            <a:endParaRPr lang="en-US" dirty="0"/>
          </a:p>
        </p:txBody>
      </p:sp>
      <p:sp>
        <p:nvSpPr>
          <p:cNvPr id="24" name="Oval 23"/>
          <p:cNvSpPr/>
          <p:nvPr/>
        </p:nvSpPr>
        <p:spPr>
          <a:xfrm>
            <a:off x="9122229" y="1215077"/>
            <a:ext cx="495107" cy="4200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9122229" y="1801164"/>
            <a:ext cx="495107" cy="37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725099" y="1185290"/>
            <a:ext cx="2140330" cy="923330"/>
          </a:xfrm>
          <a:prstGeom prst="rect">
            <a:avLst/>
          </a:prstGeom>
          <a:noFill/>
        </p:spPr>
        <p:txBody>
          <a:bodyPr wrap="none" rtlCol="0">
            <a:spAutoFit/>
          </a:bodyPr>
          <a:lstStyle/>
          <a:p>
            <a:r>
              <a:rPr lang="en-US" dirty="0" smtClean="0"/>
              <a:t>Green, replicas = 2</a:t>
            </a:r>
          </a:p>
          <a:p>
            <a:endParaRPr lang="en-US" dirty="0" smtClean="0"/>
          </a:p>
          <a:p>
            <a:r>
              <a:rPr lang="en-US" dirty="0" smtClean="0"/>
              <a:t>Blue, replicas = 3</a:t>
            </a:r>
            <a:endParaRPr lang="en-US" dirty="0"/>
          </a:p>
        </p:txBody>
      </p:sp>
    </p:spTree>
    <p:extLst>
      <p:ext uri="{BB962C8B-B14F-4D97-AF65-F5344CB8AC3E}">
        <p14:creationId xmlns:p14="http://schemas.microsoft.com/office/powerpoint/2010/main" val="285888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Node Dies – Master decides this:</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37</a:t>
            </a:fld>
            <a:endParaRPr lang="en-US"/>
          </a:p>
        </p:txBody>
      </p:sp>
      <p:sp>
        <p:nvSpPr>
          <p:cNvPr id="8" name="Rectangle 7"/>
          <p:cNvSpPr/>
          <p:nvPr/>
        </p:nvSpPr>
        <p:spPr>
          <a:xfrm>
            <a:off x="6906409" y="3893134"/>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Node</a:t>
            </a:r>
            <a:endParaRPr lang="en-US" dirty="0"/>
          </a:p>
        </p:txBody>
      </p:sp>
      <p:sp>
        <p:nvSpPr>
          <p:cNvPr id="9" name="Oval 8"/>
          <p:cNvSpPr/>
          <p:nvPr/>
        </p:nvSpPr>
        <p:spPr>
          <a:xfrm>
            <a:off x="8783781" y="4509247"/>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7403915"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115352" y="450924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55476" y="4040406"/>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13" name="Rectangle 12"/>
          <p:cNvSpPr/>
          <p:nvPr/>
        </p:nvSpPr>
        <p:spPr>
          <a:xfrm>
            <a:off x="7099056" y="5622716"/>
            <a:ext cx="1355463" cy="4303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Kubelet</a:t>
            </a:r>
            <a:endParaRPr lang="en-US" dirty="0"/>
          </a:p>
        </p:txBody>
      </p:sp>
      <p:sp>
        <p:nvSpPr>
          <p:cNvPr id="14" name="&quot;No&quot; Symbol 13"/>
          <p:cNvSpPr/>
          <p:nvPr/>
        </p:nvSpPr>
        <p:spPr>
          <a:xfrm>
            <a:off x="7704009" y="3688288"/>
            <a:ext cx="3148227" cy="263424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168575" y="3541016"/>
            <a:ext cx="4658062" cy="223410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Node</a:t>
            </a:r>
            <a:endParaRPr lang="en-US" dirty="0"/>
          </a:p>
        </p:txBody>
      </p:sp>
      <p:sp>
        <p:nvSpPr>
          <p:cNvPr id="16" name="Oval 15"/>
          <p:cNvSpPr/>
          <p:nvPr/>
        </p:nvSpPr>
        <p:spPr>
          <a:xfrm>
            <a:off x="2352790" y="4031442"/>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p:cNvSpPr/>
          <p:nvPr/>
        </p:nvSpPr>
        <p:spPr>
          <a:xfrm>
            <a:off x="4536768" y="4534021"/>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17642" y="3688288"/>
            <a:ext cx="1236236" cy="369332"/>
          </a:xfrm>
          <a:prstGeom prst="rect">
            <a:avLst/>
          </a:prstGeom>
          <a:noFill/>
        </p:spPr>
        <p:txBody>
          <a:bodyPr wrap="none" rtlCol="0">
            <a:spAutoFit/>
          </a:bodyPr>
          <a:lstStyle/>
          <a:p>
            <a:r>
              <a:rPr lang="en-US" dirty="0" err="1" smtClean="0"/>
              <a:t>Ip</a:t>
            </a:r>
            <a:r>
              <a:rPr lang="en-US" dirty="0" smtClean="0"/>
              <a:t> 10.x.x.x</a:t>
            </a:r>
            <a:endParaRPr lang="en-US" dirty="0"/>
          </a:p>
        </p:txBody>
      </p:sp>
      <p:sp>
        <p:nvSpPr>
          <p:cNvPr id="20" name="Rectangle 19"/>
          <p:cNvSpPr/>
          <p:nvPr/>
        </p:nvSpPr>
        <p:spPr>
          <a:xfrm>
            <a:off x="1361222" y="5270598"/>
            <a:ext cx="1355463" cy="4303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t>Kubelet</a:t>
            </a:r>
            <a:endParaRPr lang="en-US" dirty="0"/>
          </a:p>
        </p:txBody>
      </p:sp>
      <p:sp>
        <p:nvSpPr>
          <p:cNvPr id="22" name="Rectangle 21"/>
          <p:cNvSpPr/>
          <p:nvPr/>
        </p:nvSpPr>
        <p:spPr>
          <a:xfrm>
            <a:off x="4677687" y="1320414"/>
            <a:ext cx="3099100" cy="1538882"/>
          </a:xfrm>
          <a:prstGeom prst="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smtClean="0"/>
              <a:t>Master</a:t>
            </a:r>
            <a:endParaRPr lang="en-US" dirty="0"/>
          </a:p>
        </p:txBody>
      </p:sp>
      <p:sp>
        <p:nvSpPr>
          <p:cNvPr id="24" name="Oval 23"/>
          <p:cNvSpPr/>
          <p:nvPr/>
        </p:nvSpPr>
        <p:spPr>
          <a:xfrm>
            <a:off x="9122229" y="1215077"/>
            <a:ext cx="495107" cy="4200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9122229" y="1801164"/>
            <a:ext cx="495107" cy="374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725099" y="1185290"/>
            <a:ext cx="2140330" cy="923330"/>
          </a:xfrm>
          <a:prstGeom prst="rect">
            <a:avLst/>
          </a:prstGeom>
          <a:noFill/>
        </p:spPr>
        <p:txBody>
          <a:bodyPr wrap="none" rtlCol="0">
            <a:spAutoFit/>
          </a:bodyPr>
          <a:lstStyle/>
          <a:p>
            <a:r>
              <a:rPr lang="en-US" dirty="0" smtClean="0"/>
              <a:t>Green, replicas = 2</a:t>
            </a:r>
          </a:p>
          <a:p>
            <a:endParaRPr lang="en-US" dirty="0" smtClean="0"/>
          </a:p>
          <a:p>
            <a:r>
              <a:rPr lang="en-US" dirty="0" smtClean="0"/>
              <a:t>Blue, replicas = 3</a:t>
            </a:r>
            <a:endParaRPr lang="en-US" dirty="0"/>
          </a:p>
        </p:txBody>
      </p:sp>
      <p:sp>
        <p:nvSpPr>
          <p:cNvPr id="23" name="Oval 22"/>
          <p:cNvSpPr/>
          <p:nvPr/>
        </p:nvSpPr>
        <p:spPr>
          <a:xfrm>
            <a:off x="1269825" y="3961917"/>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406044" y="4204892"/>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07515" y="3623658"/>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03240" y="1321656"/>
            <a:ext cx="3099100" cy="1538882"/>
          </a:xfrm>
          <a:prstGeom prst="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smtClean="0"/>
              <a:t>Master</a:t>
            </a:r>
            <a:endParaRPr lang="en-US" dirty="0"/>
          </a:p>
        </p:txBody>
      </p:sp>
    </p:spTree>
    <p:extLst>
      <p:ext uri="{BB962C8B-B14F-4D97-AF65-F5344CB8AC3E}">
        <p14:creationId xmlns:p14="http://schemas.microsoft.com/office/powerpoint/2010/main" val="39035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a:t>2. There are all kinds of </a:t>
            </a:r>
            <a:r>
              <a:rPr lang="en-US" dirty="0" err="1"/>
              <a:t>docker</a:t>
            </a:r>
            <a:r>
              <a:rPr lang="en-US" dirty="0"/>
              <a:t> images </a:t>
            </a:r>
            <a:r>
              <a:rPr lang="en-US" dirty="0" smtClean="0"/>
              <a:t>available such </a:t>
            </a:r>
            <a:r>
              <a:rPr lang="en-US" dirty="0"/>
              <a:t>as </a:t>
            </a:r>
            <a:r>
              <a:rPr lang="en-US" dirty="0" err="1"/>
              <a:t>mongodb</a:t>
            </a:r>
            <a:r>
              <a:rPr lang="en-US" dirty="0"/>
              <a:t>, </a:t>
            </a:r>
            <a:r>
              <a:rPr lang="en-US" dirty="0" err="1"/>
              <a:t>reddis</a:t>
            </a:r>
            <a:r>
              <a:rPr lang="en-US" dirty="0"/>
              <a:t> cache, </a:t>
            </a:r>
            <a:r>
              <a:rPr lang="en-US" dirty="0" err="1"/>
              <a:t>jenkins</a:t>
            </a:r>
            <a:r>
              <a:rPr lang="en-US" dirty="0"/>
              <a:t>, etc. what kind of </a:t>
            </a:r>
            <a:r>
              <a:rPr lang="en-US" dirty="0" err="1" smtClean="0"/>
              <a:t>docker</a:t>
            </a:r>
            <a:r>
              <a:rPr lang="en-US" dirty="0" smtClean="0"/>
              <a:t> images </a:t>
            </a:r>
            <a:r>
              <a:rPr lang="en-US" dirty="0"/>
              <a:t>are not best suited to be run on k8 or </a:t>
            </a:r>
            <a:r>
              <a:rPr lang="en-US" dirty="0" smtClean="0"/>
              <a:t>even  </a:t>
            </a:r>
            <a:r>
              <a:rPr lang="en-US" dirty="0" err="1" smtClean="0"/>
              <a:t>docker</a:t>
            </a:r>
            <a:r>
              <a:rPr lang="en-US" dirty="0"/>
              <a:t>. Additionally are there any example of software, </a:t>
            </a:r>
            <a:r>
              <a:rPr lang="en-US" dirty="0" err="1"/>
              <a:t>etc</a:t>
            </a:r>
            <a:r>
              <a:rPr lang="en-US" dirty="0"/>
              <a:t> which </a:t>
            </a:r>
            <a:r>
              <a:rPr lang="en-US" dirty="0" err="1" smtClean="0"/>
              <a:t>arenot</a:t>
            </a:r>
            <a:r>
              <a:rPr lang="en-US" dirty="0" smtClean="0"/>
              <a:t> </a:t>
            </a:r>
            <a:r>
              <a:rPr lang="en-US" dirty="0"/>
              <a:t>suited for </a:t>
            </a:r>
            <a:r>
              <a:rPr lang="en-US" dirty="0" err="1"/>
              <a:t>docker</a:t>
            </a:r>
            <a:r>
              <a:rPr lang="en-US" dirty="0"/>
              <a:t>. </a:t>
            </a:r>
            <a:endParaRPr lang="en-US" dirty="0" smtClean="0"/>
          </a:p>
          <a:p>
            <a:endParaRPr lang="en-US" dirty="0"/>
          </a:p>
          <a:p>
            <a:r>
              <a:rPr lang="en-US" dirty="0" smtClean="0"/>
              <a:t>Persistent State applications (i.e. data bases) need to be engineered differently</a:t>
            </a:r>
          </a:p>
          <a:p>
            <a:r>
              <a:rPr lang="en-US" dirty="0" smtClean="0"/>
              <a:t>You can, and indeed should, run </a:t>
            </a:r>
            <a:r>
              <a:rPr lang="en-US" dirty="0" err="1" smtClean="0"/>
              <a:t>reddis</a:t>
            </a:r>
            <a:r>
              <a:rPr lang="en-US" dirty="0" smtClean="0"/>
              <a:t>, </a:t>
            </a:r>
            <a:r>
              <a:rPr lang="en-US" dirty="0" err="1" smtClean="0"/>
              <a:t>Mongodb</a:t>
            </a:r>
            <a:r>
              <a:rPr lang="en-US" dirty="0" smtClean="0"/>
              <a:t>, </a:t>
            </a:r>
            <a:r>
              <a:rPr lang="en-US" dirty="0" err="1" smtClean="0"/>
              <a:t>etc</a:t>
            </a:r>
            <a:r>
              <a:rPr lang="en-US" dirty="0" smtClean="0"/>
              <a:t> on Kubernetes. Just use the proper patterns and infrastructure.</a:t>
            </a:r>
          </a:p>
          <a:p>
            <a:endParaRPr lang="en-US" dirty="0" smtClean="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38</a:t>
            </a:fld>
            <a:endParaRPr lang="en-US"/>
          </a:p>
        </p:txBody>
      </p:sp>
    </p:spTree>
    <p:extLst>
      <p:ext uri="{BB962C8B-B14F-4D97-AF65-F5344CB8AC3E}">
        <p14:creationId xmlns:p14="http://schemas.microsoft.com/office/powerpoint/2010/main" val="1181678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Most enterprise patterns look like this:</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pPr/>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pPr/>
              <a:t>39</a:t>
            </a:fld>
            <a:endParaRPr lang="en-US"/>
          </a:p>
        </p:txBody>
      </p:sp>
      <p:sp>
        <p:nvSpPr>
          <p:cNvPr id="12" name="Rectangle 11"/>
          <p:cNvSpPr/>
          <p:nvPr/>
        </p:nvSpPr>
        <p:spPr>
          <a:xfrm>
            <a:off x="3238052" y="1430767"/>
            <a:ext cx="4130936" cy="4367605"/>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smtClean="0"/>
              <a:t>Kubernetes</a:t>
            </a:r>
            <a:endParaRPr lang="en-US" dirty="0"/>
          </a:p>
        </p:txBody>
      </p:sp>
      <p:sp>
        <p:nvSpPr>
          <p:cNvPr id="13" name="Flowchart: Magnetic Disk 12"/>
          <p:cNvSpPr/>
          <p:nvPr/>
        </p:nvSpPr>
        <p:spPr>
          <a:xfrm>
            <a:off x="8982635" y="3001384"/>
            <a:ext cx="2398956" cy="203319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Oracle</a:t>
            </a:r>
            <a:endParaRPr lang="en-US" dirty="0"/>
          </a:p>
        </p:txBody>
      </p:sp>
      <p:sp>
        <p:nvSpPr>
          <p:cNvPr id="14" name="Oval 13"/>
          <p:cNvSpPr/>
          <p:nvPr/>
        </p:nvSpPr>
        <p:spPr>
          <a:xfrm>
            <a:off x="4567328" y="3001384"/>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3846687" y="4352299"/>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82719" y="2328128"/>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978117" y="2289766"/>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76917" y="4012603"/>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78471" y="3462716"/>
            <a:ext cx="968188" cy="521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Clients</a:t>
            </a:r>
            <a:endParaRPr lang="en-US" dirty="0"/>
          </a:p>
        </p:txBody>
      </p:sp>
      <p:cxnSp>
        <p:nvCxnSpPr>
          <p:cNvPr id="21" name="Straight Arrow Connector 20"/>
          <p:cNvCxnSpPr/>
          <p:nvPr/>
        </p:nvCxnSpPr>
        <p:spPr>
          <a:xfrm>
            <a:off x="2089320" y="3689873"/>
            <a:ext cx="884279" cy="6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723713" y="3754419"/>
            <a:ext cx="796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Magnetic Disk 23"/>
          <p:cNvSpPr/>
          <p:nvPr/>
        </p:nvSpPr>
        <p:spPr>
          <a:xfrm>
            <a:off x="5550947" y="5174428"/>
            <a:ext cx="1151068" cy="51636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Mongo</a:t>
            </a:r>
            <a:endParaRPr lang="en-US" dirty="0"/>
          </a:p>
        </p:txBody>
      </p:sp>
      <p:sp>
        <p:nvSpPr>
          <p:cNvPr id="25" name="Line Callout 2 24"/>
          <p:cNvSpPr/>
          <p:nvPr/>
        </p:nvSpPr>
        <p:spPr>
          <a:xfrm>
            <a:off x="7810052" y="5798372"/>
            <a:ext cx="1409252" cy="376517"/>
          </a:xfrm>
          <a:prstGeom prst="borderCallout2">
            <a:avLst>
              <a:gd name="adj1" fmla="val 18750"/>
              <a:gd name="adj2" fmla="val -8333"/>
              <a:gd name="adj3" fmla="val 18750"/>
              <a:gd name="adj4" fmla="val -16667"/>
              <a:gd name="adj5" fmla="val -61786"/>
              <a:gd name="adj6" fmla="val -8712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 allowed</a:t>
            </a:r>
            <a:endParaRPr lang="en-US" dirty="0"/>
          </a:p>
        </p:txBody>
      </p:sp>
      <p:sp>
        <p:nvSpPr>
          <p:cNvPr id="26" name="TextBox 25"/>
          <p:cNvSpPr txBox="1"/>
          <p:nvPr/>
        </p:nvSpPr>
        <p:spPr>
          <a:xfrm>
            <a:off x="9574306" y="2328128"/>
            <a:ext cx="1270669" cy="369332"/>
          </a:xfrm>
          <a:prstGeom prst="rect">
            <a:avLst/>
          </a:prstGeom>
          <a:noFill/>
        </p:spPr>
        <p:txBody>
          <a:bodyPr wrap="none" rtlCol="0">
            <a:spAutoFit/>
          </a:bodyPr>
          <a:lstStyle/>
          <a:p>
            <a:r>
              <a:rPr lang="en-US" dirty="0" smtClean="0"/>
              <a:t>DBA Team</a:t>
            </a:r>
            <a:endParaRPr lang="en-US" dirty="0"/>
          </a:p>
        </p:txBody>
      </p:sp>
    </p:spTree>
    <p:extLst>
      <p:ext uri="{BB962C8B-B14F-4D97-AF65-F5344CB8AC3E}">
        <p14:creationId xmlns:p14="http://schemas.microsoft.com/office/powerpoint/2010/main" val="304211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 for the Interested</a:t>
            </a:r>
            <a:endParaRPr lang="en-US" dirty="0"/>
          </a:p>
        </p:txBody>
      </p:sp>
      <p:sp>
        <p:nvSpPr>
          <p:cNvPr id="3" name="Content Placeholder 2"/>
          <p:cNvSpPr>
            <a:spLocks noGrp="1"/>
          </p:cNvSpPr>
          <p:nvPr>
            <p:ph idx="1"/>
          </p:nvPr>
        </p:nvSpPr>
        <p:spPr/>
        <p:txBody>
          <a:bodyPr/>
          <a:lstStyle/>
          <a:p>
            <a:r>
              <a:rPr lang="en-US" dirty="0" smtClean="0"/>
              <a:t>O’Reilly</a:t>
            </a:r>
          </a:p>
          <a:p>
            <a:pPr lvl="1"/>
            <a:r>
              <a:rPr lang="en-US" dirty="0"/>
              <a:t>Docker: Up &amp; Running, 2nd </a:t>
            </a:r>
            <a:r>
              <a:rPr lang="en-US" dirty="0" smtClean="0"/>
              <a:t>Edition </a:t>
            </a:r>
            <a:r>
              <a:rPr lang="en-US" sz="2000" dirty="0" smtClean="0"/>
              <a:t>by</a:t>
            </a:r>
            <a:r>
              <a:rPr lang="en-US" dirty="0" smtClean="0"/>
              <a:t> </a:t>
            </a:r>
            <a:r>
              <a:rPr lang="en-US" dirty="0"/>
              <a:t>Karl Matthias , Sean P. </a:t>
            </a:r>
            <a:r>
              <a:rPr lang="en-US" dirty="0" smtClean="0"/>
              <a:t>Kane</a:t>
            </a:r>
          </a:p>
          <a:p>
            <a:pPr lvl="1"/>
            <a:r>
              <a:rPr lang="en-US" dirty="0"/>
              <a:t>Docker Cookbook - Second </a:t>
            </a:r>
            <a:r>
              <a:rPr lang="en-US" dirty="0" smtClean="0"/>
              <a:t>Edition </a:t>
            </a:r>
            <a:r>
              <a:rPr lang="en-US" sz="2000" dirty="0" smtClean="0"/>
              <a:t>by</a:t>
            </a:r>
            <a:r>
              <a:rPr lang="en-US" dirty="0" smtClean="0"/>
              <a:t> </a:t>
            </a:r>
            <a:r>
              <a:rPr lang="en-US" dirty="0" err="1"/>
              <a:t>Neependra</a:t>
            </a:r>
            <a:r>
              <a:rPr lang="en-US" dirty="0"/>
              <a:t> K </a:t>
            </a:r>
            <a:r>
              <a:rPr lang="en-US" dirty="0" err="1"/>
              <a:t>Khare</a:t>
            </a:r>
            <a:r>
              <a:rPr lang="en-US" dirty="0"/>
              <a:t> , </a:t>
            </a:r>
            <a:r>
              <a:rPr lang="en-US" dirty="0" err="1"/>
              <a:t>Jeeva</a:t>
            </a:r>
            <a:r>
              <a:rPr lang="en-US" dirty="0"/>
              <a:t> S. </a:t>
            </a:r>
            <a:r>
              <a:rPr lang="en-US" dirty="0" err="1"/>
              <a:t>Chelladhurai</a:t>
            </a:r>
            <a:r>
              <a:rPr lang="en-US" dirty="0"/>
              <a:t> , Ken </a:t>
            </a:r>
            <a:r>
              <a:rPr lang="en-US" dirty="0" smtClean="0"/>
              <a:t>Cochrane</a:t>
            </a:r>
          </a:p>
          <a:p>
            <a:pPr lvl="1"/>
            <a:endParaRPr lang="en-US" dirty="0"/>
          </a:p>
          <a:p>
            <a:pPr lvl="1"/>
            <a:endParaRPr lang="en-US" dirty="0"/>
          </a:p>
          <a:p>
            <a:pPr lvl="1"/>
            <a:r>
              <a:rPr lang="en-US" dirty="0"/>
              <a:t>Introducing </a:t>
            </a:r>
            <a:r>
              <a:rPr lang="en-US" dirty="0" err="1" smtClean="0"/>
              <a:t>Istio</a:t>
            </a:r>
            <a:r>
              <a:rPr lang="en-US" dirty="0" smtClean="0"/>
              <a:t> </a:t>
            </a:r>
            <a:r>
              <a:rPr lang="en-US" dirty="0"/>
              <a:t>Service Mesh for </a:t>
            </a:r>
            <a:r>
              <a:rPr lang="en-US" dirty="0" err="1" smtClean="0"/>
              <a:t>Microservices</a:t>
            </a:r>
            <a:r>
              <a:rPr lang="en-US" dirty="0" smtClean="0"/>
              <a:t> </a:t>
            </a:r>
            <a:r>
              <a:rPr lang="en-US" sz="2000" dirty="0" smtClean="0"/>
              <a:t>by</a:t>
            </a:r>
            <a:r>
              <a:rPr lang="en-US" dirty="0" smtClean="0"/>
              <a:t> </a:t>
            </a:r>
            <a:r>
              <a:rPr lang="en-US" dirty="0"/>
              <a:t>Burr Sutter , Christian </a:t>
            </a:r>
            <a:r>
              <a:rPr lang="en-US" dirty="0" smtClean="0"/>
              <a:t>Posta</a:t>
            </a:r>
          </a:p>
          <a:p>
            <a:pPr lvl="1"/>
            <a:r>
              <a:rPr lang="en-US" dirty="0"/>
              <a:t>Spring: </a:t>
            </a:r>
            <a:r>
              <a:rPr lang="en-US" dirty="0" err="1"/>
              <a:t>Microservices</a:t>
            </a:r>
            <a:r>
              <a:rPr lang="en-US" dirty="0"/>
              <a:t> </a:t>
            </a:r>
            <a:r>
              <a:rPr lang="en-US" dirty="0" smtClean="0"/>
              <a:t>with </a:t>
            </a:r>
            <a:r>
              <a:rPr lang="en-US" dirty="0"/>
              <a:t>Spring </a:t>
            </a:r>
            <a:r>
              <a:rPr lang="en-US" dirty="0" smtClean="0"/>
              <a:t>Boot </a:t>
            </a:r>
            <a:r>
              <a:rPr lang="en-US" sz="2000" dirty="0" smtClean="0"/>
              <a:t>by</a:t>
            </a:r>
            <a:r>
              <a:rPr lang="en-US" dirty="0" smtClean="0"/>
              <a:t> </a:t>
            </a:r>
            <a:r>
              <a:rPr lang="en-US" dirty="0" err="1"/>
              <a:t>Ranga</a:t>
            </a:r>
            <a:r>
              <a:rPr lang="en-US" dirty="0"/>
              <a:t> Rao </a:t>
            </a:r>
            <a:r>
              <a:rPr lang="en-US" dirty="0" err="1" smtClean="0"/>
              <a:t>Karanam</a:t>
            </a:r>
            <a:endParaRPr lang="en-US" dirty="0" smtClean="0"/>
          </a:p>
          <a:p>
            <a:pPr lvl="1"/>
            <a:endParaRPr lang="en-US" dirty="0"/>
          </a:p>
          <a:p>
            <a:pPr>
              <a:buFont typeface="Wingdings" panose="05000000000000000000" pitchFamily="2" charset="2"/>
              <a:buChar char="v"/>
            </a:pPr>
            <a:r>
              <a:rPr lang="en-US" dirty="0" smtClean="0">
                <a:solidFill>
                  <a:srgbClr val="603693"/>
                </a:solidFill>
              </a:rPr>
              <a:t>Note: </a:t>
            </a:r>
          </a:p>
          <a:p>
            <a:pPr lvl="1"/>
            <a:r>
              <a:rPr lang="en-US" dirty="0" smtClean="0">
                <a:solidFill>
                  <a:srgbClr val="603693"/>
                </a:solidFill>
              </a:rPr>
              <a:t>You should be a member of the ACM, Association of Computing Machinery</a:t>
            </a:r>
          </a:p>
          <a:p>
            <a:pPr lvl="1"/>
            <a:r>
              <a:rPr lang="en-US" dirty="0" smtClean="0">
                <a:solidFill>
                  <a:srgbClr val="603693"/>
                </a:solidFill>
              </a:rPr>
              <a:t>Or the </a:t>
            </a:r>
            <a:r>
              <a:rPr lang="en-US" dirty="0">
                <a:solidFill>
                  <a:srgbClr val="603693"/>
                </a:solidFill>
              </a:rPr>
              <a:t>IEEE </a:t>
            </a:r>
            <a:r>
              <a:rPr lang="en-US" dirty="0" smtClean="0">
                <a:solidFill>
                  <a:srgbClr val="603693"/>
                </a:solidFill>
              </a:rPr>
              <a:t>Computer </a:t>
            </a:r>
            <a:r>
              <a:rPr lang="en-US" dirty="0">
                <a:solidFill>
                  <a:srgbClr val="603693"/>
                </a:solidFill>
              </a:rPr>
              <a:t>Society</a:t>
            </a: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4</a:t>
            </a:fld>
            <a:endParaRPr lang="en-US"/>
          </a:p>
        </p:txBody>
      </p:sp>
    </p:spTree>
    <p:extLst>
      <p:ext uri="{BB962C8B-B14F-4D97-AF65-F5344CB8AC3E}">
        <p14:creationId xmlns:p14="http://schemas.microsoft.com/office/powerpoint/2010/main" val="4196428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loud 27"/>
          <p:cNvSpPr/>
          <p:nvPr/>
        </p:nvSpPr>
        <p:spPr>
          <a:xfrm>
            <a:off x="8509426" y="3910021"/>
            <a:ext cx="3345373" cy="146624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Could it be this:</a:t>
            </a:r>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pPr/>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pPr/>
              <a:t>40</a:t>
            </a:fld>
            <a:endParaRPr lang="en-US"/>
          </a:p>
        </p:txBody>
      </p:sp>
      <p:sp>
        <p:nvSpPr>
          <p:cNvPr id="12" name="Rectangle 11"/>
          <p:cNvSpPr/>
          <p:nvPr/>
        </p:nvSpPr>
        <p:spPr>
          <a:xfrm>
            <a:off x="3238052" y="1430767"/>
            <a:ext cx="4130936" cy="4367605"/>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smtClean="0"/>
              <a:t>Kubernetes</a:t>
            </a:r>
            <a:endParaRPr lang="en-US" dirty="0"/>
          </a:p>
        </p:txBody>
      </p:sp>
      <p:sp>
        <p:nvSpPr>
          <p:cNvPr id="13" name="Flowchart: Magnetic Disk 12"/>
          <p:cNvSpPr/>
          <p:nvPr/>
        </p:nvSpPr>
        <p:spPr>
          <a:xfrm>
            <a:off x="8960381" y="2112498"/>
            <a:ext cx="2398956" cy="9086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Oracle</a:t>
            </a:r>
            <a:endParaRPr lang="en-US" dirty="0"/>
          </a:p>
        </p:txBody>
      </p:sp>
      <p:sp>
        <p:nvSpPr>
          <p:cNvPr id="14" name="Oval 13"/>
          <p:cNvSpPr/>
          <p:nvPr/>
        </p:nvSpPr>
        <p:spPr>
          <a:xfrm>
            <a:off x="4567328" y="3001384"/>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3846687" y="4352299"/>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82719" y="2328128"/>
            <a:ext cx="1207931" cy="10434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978117" y="2289766"/>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76917" y="4012603"/>
            <a:ext cx="1207931" cy="10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78471" y="3462716"/>
            <a:ext cx="968188" cy="521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Clients</a:t>
            </a:r>
            <a:endParaRPr lang="en-US" dirty="0"/>
          </a:p>
        </p:txBody>
      </p:sp>
      <p:cxnSp>
        <p:nvCxnSpPr>
          <p:cNvPr id="21" name="Straight Arrow Connector 20"/>
          <p:cNvCxnSpPr/>
          <p:nvPr/>
        </p:nvCxnSpPr>
        <p:spPr>
          <a:xfrm>
            <a:off x="2089320" y="3689873"/>
            <a:ext cx="884279" cy="6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723713" y="3754419"/>
            <a:ext cx="796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lowchart: Magnetic Disk 23"/>
          <p:cNvSpPr/>
          <p:nvPr/>
        </p:nvSpPr>
        <p:spPr>
          <a:xfrm>
            <a:off x="5550947" y="5174428"/>
            <a:ext cx="1151068" cy="51636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Mongo</a:t>
            </a:r>
            <a:endParaRPr lang="en-US" dirty="0"/>
          </a:p>
        </p:txBody>
      </p:sp>
      <p:sp>
        <p:nvSpPr>
          <p:cNvPr id="25" name="Line Callout 2 24"/>
          <p:cNvSpPr/>
          <p:nvPr/>
        </p:nvSpPr>
        <p:spPr>
          <a:xfrm>
            <a:off x="7810052" y="5798372"/>
            <a:ext cx="1409252" cy="376517"/>
          </a:xfrm>
          <a:prstGeom prst="borderCallout2">
            <a:avLst>
              <a:gd name="adj1" fmla="val 18750"/>
              <a:gd name="adj2" fmla="val -8333"/>
              <a:gd name="adj3" fmla="val 18750"/>
              <a:gd name="adj4" fmla="val -16667"/>
              <a:gd name="adj5" fmla="val -61786"/>
              <a:gd name="adj6" fmla="val -8712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Tolerated</a:t>
            </a:r>
            <a:endParaRPr lang="en-US" dirty="0">
              <a:solidFill>
                <a:schemeClr val="tx1"/>
              </a:solidFill>
            </a:endParaRPr>
          </a:p>
        </p:txBody>
      </p:sp>
      <p:sp>
        <p:nvSpPr>
          <p:cNvPr id="26" name="TextBox 25"/>
          <p:cNvSpPr txBox="1"/>
          <p:nvPr/>
        </p:nvSpPr>
        <p:spPr>
          <a:xfrm>
            <a:off x="8960381" y="1537673"/>
            <a:ext cx="2014462" cy="369332"/>
          </a:xfrm>
          <a:prstGeom prst="rect">
            <a:avLst/>
          </a:prstGeom>
          <a:noFill/>
        </p:spPr>
        <p:txBody>
          <a:bodyPr wrap="none" rtlCol="0">
            <a:spAutoFit/>
          </a:bodyPr>
          <a:lstStyle/>
          <a:p>
            <a:r>
              <a:rPr lang="en-US" dirty="0" smtClean="0"/>
              <a:t>Oracle DBA Team</a:t>
            </a:r>
            <a:endParaRPr lang="en-US" dirty="0"/>
          </a:p>
        </p:txBody>
      </p:sp>
      <p:sp>
        <p:nvSpPr>
          <p:cNvPr id="27" name="Flowchart: Magnetic Disk 26"/>
          <p:cNvSpPr/>
          <p:nvPr/>
        </p:nvSpPr>
        <p:spPr>
          <a:xfrm>
            <a:off x="8940132" y="4224549"/>
            <a:ext cx="2398956" cy="9086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Cassandra</a:t>
            </a:r>
            <a:endParaRPr lang="en-US" dirty="0"/>
          </a:p>
        </p:txBody>
      </p:sp>
      <p:sp>
        <p:nvSpPr>
          <p:cNvPr id="29" name="TextBox 28"/>
          <p:cNvSpPr txBox="1"/>
          <p:nvPr/>
        </p:nvSpPr>
        <p:spPr>
          <a:xfrm>
            <a:off x="8997777" y="3487916"/>
            <a:ext cx="2450479" cy="369332"/>
          </a:xfrm>
          <a:prstGeom prst="rect">
            <a:avLst/>
          </a:prstGeom>
          <a:noFill/>
        </p:spPr>
        <p:txBody>
          <a:bodyPr wrap="none" rtlCol="0">
            <a:spAutoFit/>
          </a:bodyPr>
          <a:lstStyle/>
          <a:p>
            <a:r>
              <a:rPr lang="en-US" dirty="0" smtClean="0"/>
              <a:t>Cassandra DBA Team</a:t>
            </a:r>
            <a:endParaRPr lang="en-US" dirty="0"/>
          </a:p>
        </p:txBody>
      </p:sp>
    </p:spTree>
    <p:extLst>
      <p:ext uri="{BB962C8B-B14F-4D97-AF65-F5344CB8AC3E}">
        <p14:creationId xmlns:p14="http://schemas.microsoft.com/office/powerpoint/2010/main" val="402788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3</a:t>
            </a:r>
            <a:r>
              <a:rPr lang="en-US" dirty="0"/>
              <a:t>. if we want to run </a:t>
            </a:r>
            <a:r>
              <a:rPr lang="en-US" dirty="0" err="1"/>
              <a:t>jenkins</a:t>
            </a:r>
            <a:r>
              <a:rPr lang="en-US" dirty="0"/>
              <a:t> on k8, how </a:t>
            </a:r>
            <a:r>
              <a:rPr lang="en-US" dirty="0" smtClean="0"/>
              <a:t>to keep </a:t>
            </a:r>
            <a:r>
              <a:rPr lang="en-US" dirty="0"/>
              <a:t>the </a:t>
            </a:r>
            <a:r>
              <a:rPr lang="en-US" dirty="0" err="1"/>
              <a:t>jenkins</a:t>
            </a:r>
            <a:r>
              <a:rPr lang="en-US" dirty="0"/>
              <a:t> data persisted between pods/crash/etc. </a:t>
            </a:r>
            <a:endParaRPr lang="en-US" dirty="0" smtClean="0"/>
          </a:p>
          <a:p>
            <a:pPr lvl="1"/>
            <a:r>
              <a:rPr lang="en-US" dirty="0" smtClean="0"/>
              <a:t>Answer: the Jenkins-X project can be deployed via command line and understands how to persist it’s data, using persistent volumes</a:t>
            </a:r>
          </a:p>
          <a:p>
            <a:pPr lvl="1"/>
            <a:r>
              <a:rPr lang="en-US" dirty="0" smtClean="0"/>
              <a:t>Answer 2: The </a:t>
            </a:r>
            <a:r>
              <a:rPr lang="en-US" dirty="0" err="1" smtClean="0"/>
              <a:t>CloudBees</a:t>
            </a:r>
            <a:r>
              <a:rPr lang="en-US" dirty="0" smtClean="0"/>
              <a:t> installation from the Kubernetes marketplace also knows how to persist it’s data. Licensing may apply or set limit on free use.</a:t>
            </a:r>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41</a:t>
            </a:fld>
            <a:endParaRPr lang="en-US"/>
          </a:p>
        </p:txBody>
      </p:sp>
    </p:spTree>
    <p:extLst>
      <p:ext uri="{BB962C8B-B14F-4D97-AF65-F5344CB8AC3E}">
        <p14:creationId xmlns:p14="http://schemas.microsoft.com/office/powerpoint/2010/main" val="200184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4</a:t>
            </a:r>
            <a:r>
              <a:rPr lang="en-US" dirty="0"/>
              <a:t>. </a:t>
            </a:r>
            <a:r>
              <a:rPr lang="en-US" dirty="0" smtClean="0"/>
              <a:t>can databases </a:t>
            </a:r>
            <a:r>
              <a:rPr lang="en-US" dirty="0"/>
              <a:t>on k8 be scaled with multi pod configuration? </a:t>
            </a:r>
            <a:endParaRPr lang="en-US" dirty="0" smtClean="0"/>
          </a:p>
          <a:p>
            <a:pPr lvl="1"/>
            <a:r>
              <a:rPr lang="en-US" dirty="0" smtClean="0"/>
              <a:t>Compared with 4 </a:t>
            </a:r>
            <a:r>
              <a:rPr lang="en-US" dirty="0"/>
              <a:t>node </a:t>
            </a:r>
            <a:r>
              <a:rPr lang="en-US" dirty="0" err="1"/>
              <a:t>cassanda</a:t>
            </a:r>
            <a:r>
              <a:rPr lang="en-US" dirty="0"/>
              <a:t> cluster - how is 4 node k8 </a:t>
            </a:r>
            <a:r>
              <a:rPr lang="en-US" dirty="0" err="1"/>
              <a:t>cassandra</a:t>
            </a:r>
            <a:r>
              <a:rPr lang="en-US" dirty="0"/>
              <a:t> cluster </a:t>
            </a:r>
            <a:r>
              <a:rPr lang="en-US" dirty="0" smtClean="0"/>
              <a:t>is different</a:t>
            </a:r>
            <a:r>
              <a:rPr lang="en-US" dirty="0"/>
              <a:t>?</a:t>
            </a:r>
          </a:p>
          <a:p>
            <a:r>
              <a:rPr lang="en-US" dirty="0" smtClean="0"/>
              <a:t>Answer: A Cassandra cluster deployed on Kubernetes defines the persistence layer, the storage, differently from the computational layer.</a:t>
            </a:r>
          </a:p>
          <a:p>
            <a:endParaRPr lang="en-US" dirty="0"/>
          </a:p>
        </p:txBody>
      </p:sp>
      <p:sp>
        <p:nvSpPr>
          <p:cNvPr id="4" name="Date Placeholder 3"/>
          <p:cNvSpPr>
            <a:spLocks noGrp="1"/>
          </p:cNvSpPr>
          <p:nvPr>
            <p:ph type="dt" sz="half" idx="10"/>
          </p:nvPr>
        </p:nvSpPr>
        <p:spPr/>
        <p:txBody>
          <a:bodyPr/>
          <a:lstStyle/>
          <a:p>
            <a:fld id="{D0B073BA-307D-0E4E-B14A-2818A4755C28}" type="datetime1">
              <a:rPr lang="en-US" smtClean="0"/>
              <a:t>10/19/2018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42</a:t>
            </a:fld>
            <a:endParaRPr lang="en-US"/>
          </a:p>
        </p:txBody>
      </p:sp>
    </p:spTree>
    <p:extLst>
      <p:ext uri="{BB962C8B-B14F-4D97-AF65-F5344CB8AC3E}">
        <p14:creationId xmlns:p14="http://schemas.microsoft.com/office/powerpoint/2010/main" val="2685004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Unused Slides</a:t>
            </a:r>
            <a:endParaRPr lang="en-US" dirty="0"/>
          </a:p>
        </p:txBody>
      </p:sp>
      <p:sp>
        <p:nvSpPr>
          <p:cNvPr id="3" name="Footer Placeholder 2"/>
          <p:cNvSpPr>
            <a:spLocks noGrp="1"/>
          </p:cNvSpPr>
          <p:nvPr>
            <p:ph type="ftr" sz="quarter" idx="10"/>
          </p:nvPr>
        </p:nvSpPr>
        <p:spPr/>
        <p:txBody>
          <a:bodyPr/>
          <a:lstStyle/>
          <a:p>
            <a:r>
              <a:rPr lang="en-US" smtClean="0"/>
              <a:t>©2018 Ciber Global, LLC</a:t>
            </a:r>
            <a:endParaRPr lang="en-US" dirty="0"/>
          </a:p>
        </p:txBody>
      </p:sp>
      <p:sp>
        <p:nvSpPr>
          <p:cNvPr id="4" name="Slide Number Placeholder 3"/>
          <p:cNvSpPr>
            <a:spLocks noGrp="1"/>
          </p:cNvSpPr>
          <p:nvPr>
            <p:ph type="sldNum" sz="quarter" idx="11"/>
          </p:nvPr>
        </p:nvSpPr>
        <p:spPr/>
        <p:txBody>
          <a:bodyPr/>
          <a:lstStyle/>
          <a:p>
            <a:fld id="{9C7D6856-E5A0-4C4D-8530-90BC34B4F54D}" type="slidenum">
              <a:rPr lang="en-US" smtClean="0"/>
              <a:t>43</a:t>
            </a:fld>
            <a:endParaRPr lang="en-US" dirty="0"/>
          </a:p>
        </p:txBody>
      </p:sp>
      <p:sp>
        <p:nvSpPr>
          <p:cNvPr id="5" name="Date Placeholder 4"/>
          <p:cNvSpPr>
            <a:spLocks noGrp="1"/>
          </p:cNvSpPr>
          <p:nvPr>
            <p:ph type="dt" sz="half" idx="12"/>
          </p:nvPr>
        </p:nvSpPr>
        <p:spPr/>
        <p:txBody>
          <a:bodyPr/>
          <a:lstStyle/>
          <a:p>
            <a:fld id="{788A24D1-44DE-3B4D-A0BE-594C0BD91721}" type="datetime1">
              <a:rPr lang="en-US" smtClean="0"/>
              <a:t>10/19/2018</a:t>
            </a:fld>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3440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44</a:t>
            </a:fld>
            <a:endParaRPr lang="en-US"/>
          </a:p>
        </p:txBody>
      </p:sp>
      <p:pic>
        <p:nvPicPr>
          <p:cNvPr id="6" name="Picture 5"/>
          <p:cNvPicPr>
            <a:picLocks noChangeAspect="1"/>
          </p:cNvPicPr>
          <p:nvPr/>
        </p:nvPicPr>
        <p:blipFill>
          <a:blip r:embed="rId2"/>
          <a:stretch>
            <a:fillRect/>
          </a:stretch>
        </p:blipFill>
        <p:spPr>
          <a:xfrm>
            <a:off x="2895600" y="1205423"/>
            <a:ext cx="7391399" cy="5150927"/>
          </a:xfrm>
          <a:prstGeom prst="rect">
            <a:avLst/>
          </a:prstGeom>
        </p:spPr>
      </p:pic>
    </p:spTree>
    <p:extLst>
      <p:ext uri="{BB962C8B-B14F-4D97-AF65-F5344CB8AC3E}">
        <p14:creationId xmlns:p14="http://schemas.microsoft.com/office/powerpoint/2010/main" val="1913063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45</a:t>
            </a:fld>
            <a:endParaRPr lang="en-US"/>
          </a:p>
        </p:txBody>
      </p:sp>
      <p:pic>
        <p:nvPicPr>
          <p:cNvPr id="6" name="Picture 5"/>
          <p:cNvPicPr>
            <a:picLocks noChangeAspect="1"/>
          </p:cNvPicPr>
          <p:nvPr/>
        </p:nvPicPr>
        <p:blipFill>
          <a:blip r:embed="rId2"/>
          <a:stretch>
            <a:fillRect/>
          </a:stretch>
        </p:blipFill>
        <p:spPr>
          <a:xfrm>
            <a:off x="2864304" y="1134984"/>
            <a:ext cx="7629525" cy="5201949"/>
          </a:xfrm>
          <a:prstGeom prst="rect">
            <a:avLst/>
          </a:prstGeom>
        </p:spPr>
      </p:pic>
    </p:spTree>
    <p:extLst>
      <p:ext uri="{BB962C8B-B14F-4D97-AF65-F5344CB8AC3E}">
        <p14:creationId xmlns:p14="http://schemas.microsoft.com/office/powerpoint/2010/main" val="122736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61938" y="6356350"/>
            <a:ext cx="2743200" cy="365125"/>
          </a:xfrm>
        </p:spPr>
        <p:txBody>
          <a:bodyPr/>
          <a:lstStyle/>
          <a:p>
            <a:fld id="{059DFCE4-1A8F-944E-B9ED-04E52642D583}" type="datetime1">
              <a:rPr lang="en-US" smtClean="0"/>
              <a:pPr/>
              <a:t>10/18/2018</a:t>
            </a:fld>
            <a:endParaRPr lang="en-US" dirty="0"/>
          </a:p>
        </p:txBody>
      </p:sp>
      <p:sp>
        <p:nvSpPr>
          <p:cNvPr id="3" name="Footer Placeholder 2"/>
          <p:cNvSpPr>
            <a:spLocks noGrp="1"/>
          </p:cNvSpPr>
          <p:nvPr>
            <p:ph type="ftr" sz="quarter" idx="11"/>
          </p:nvPr>
        </p:nvSpPr>
        <p:spPr>
          <a:xfrm>
            <a:off x="4038600" y="6356350"/>
            <a:ext cx="4114800" cy="365125"/>
          </a:xfrm>
        </p:spPr>
        <p:txBody>
          <a:bodyPr/>
          <a:lstStyle/>
          <a:p>
            <a:r>
              <a:rPr lang="en-US" smtClean="0"/>
              <a:t>©2018 Ciber Global, LLC</a:t>
            </a:r>
            <a:endParaRPr lang="en-US"/>
          </a:p>
        </p:txBody>
      </p:sp>
      <p:sp>
        <p:nvSpPr>
          <p:cNvPr id="4" name="Slide Number Placeholder 3"/>
          <p:cNvSpPr>
            <a:spLocks noGrp="1"/>
          </p:cNvSpPr>
          <p:nvPr>
            <p:ph type="sldNum" sz="quarter" idx="12"/>
          </p:nvPr>
        </p:nvSpPr>
        <p:spPr>
          <a:xfrm>
            <a:off x="9121775" y="6356350"/>
            <a:ext cx="2743200" cy="365125"/>
          </a:xfrm>
        </p:spPr>
        <p:txBody>
          <a:bodyPr/>
          <a:lstStyle/>
          <a:p>
            <a:fld id="{E194A306-89C1-6D48-99B0-A7D47D574178}" type="slidenum">
              <a:rPr lang="en-US" smtClean="0"/>
              <a:pPr/>
              <a:t>46</a:t>
            </a:fld>
            <a:endParaRPr lang="en-US"/>
          </a:p>
        </p:txBody>
      </p:sp>
      <p:sp>
        <p:nvSpPr>
          <p:cNvPr id="5" name="Rectangle 4"/>
          <p:cNvSpPr/>
          <p:nvPr/>
        </p:nvSpPr>
        <p:spPr>
          <a:xfrm>
            <a:off x="0" y="4953000"/>
            <a:ext cx="12192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740248" y="5399209"/>
            <a:ext cx="4974916" cy="719814"/>
          </a:xfrm>
          <a:prstGeom prst="rect">
            <a:avLst/>
          </a:prstGeom>
        </p:spPr>
      </p:pic>
      <p:sp>
        <p:nvSpPr>
          <p:cNvPr id="8" name="Rectangle 7"/>
          <p:cNvSpPr/>
          <p:nvPr/>
        </p:nvSpPr>
        <p:spPr>
          <a:xfrm>
            <a:off x="0" y="0"/>
            <a:ext cx="12192000" cy="4953000"/>
          </a:xfrm>
          <a:prstGeom prst="rect">
            <a:avLst/>
          </a:prstGeom>
          <a:solidFill>
            <a:srgbClr val="552C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8299599" y="3610448"/>
            <a:ext cx="1856214" cy="369332"/>
          </a:xfrm>
          <a:prstGeom prst="rect">
            <a:avLst/>
          </a:prstGeom>
          <a:noFill/>
        </p:spPr>
        <p:txBody>
          <a:bodyPr wrap="none" rtlCol="0">
            <a:spAutoFit/>
          </a:bodyPr>
          <a:lstStyle/>
          <a:p>
            <a:r>
              <a:rPr lang="en-US" b="1" dirty="0" err="1">
                <a:solidFill>
                  <a:schemeClr val="bg1"/>
                </a:solidFill>
                <a:latin typeface="Arial" charset="0"/>
                <a:ea typeface="Arial" charset="0"/>
                <a:cs typeface="Arial" charset="0"/>
              </a:rPr>
              <a:t>www.ciber.com</a:t>
            </a:r>
            <a:endParaRPr lang="en-US" b="1" dirty="0">
              <a:solidFill>
                <a:schemeClr val="bg1"/>
              </a:solidFill>
              <a:latin typeface="Arial" charset="0"/>
              <a:ea typeface="Arial" charset="0"/>
              <a:cs typeface="Arial" charset="0"/>
            </a:endParaRPr>
          </a:p>
        </p:txBody>
      </p:sp>
      <p:sp>
        <p:nvSpPr>
          <p:cNvPr id="10" name="TextBox 9"/>
          <p:cNvSpPr txBox="1"/>
          <p:nvPr/>
        </p:nvSpPr>
        <p:spPr>
          <a:xfrm>
            <a:off x="8299599" y="2053124"/>
            <a:ext cx="1672253" cy="369332"/>
          </a:xfrm>
          <a:prstGeom prst="rect">
            <a:avLst/>
          </a:prstGeom>
          <a:noFill/>
        </p:spPr>
        <p:txBody>
          <a:bodyPr wrap="none" rtlCol="0">
            <a:spAutoFit/>
          </a:bodyPr>
          <a:lstStyle/>
          <a:p>
            <a:r>
              <a:rPr lang="en-US" b="1" dirty="0">
                <a:solidFill>
                  <a:schemeClr val="bg1">
                    <a:lumMod val="85000"/>
                  </a:schemeClr>
                </a:solidFill>
                <a:latin typeface="Arial" charset="0"/>
                <a:ea typeface="Arial" charset="0"/>
                <a:cs typeface="Arial" charset="0"/>
              </a:rPr>
              <a:t>Headquarters</a:t>
            </a:r>
          </a:p>
        </p:txBody>
      </p:sp>
      <p:sp>
        <p:nvSpPr>
          <p:cNvPr id="11" name="TextBox 10"/>
          <p:cNvSpPr txBox="1"/>
          <p:nvPr/>
        </p:nvSpPr>
        <p:spPr>
          <a:xfrm>
            <a:off x="8299599" y="2435055"/>
            <a:ext cx="1963999" cy="913070"/>
          </a:xfrm>
          <a:prstGeom prst="rect">
            <a:avLst/>
          </a:prstGeom>
          <a:noFill/>
        </p:spPr>
        <p:txBody>
          <a:bodyPr wrap="non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85000"/>
                  </a:schemeClr>
                </a:solidFill>
                <a:effectLst/>
                <a:uLnTx/>
                <a:uFillTx/>
                <a:latin typeface="Arial"/>
                <a:ea typeface="+mn-ea"/>
                <a:cs typeface="Arial" pitchFamily="34" charset="0"/>
              </a:rPr>
              <a:t>3270 West Big Beaver Road</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85000"/>
                  </a:schemeClr>
                </a:solidFill>
                <a:effectLst/>
                <a:uLnTx/>
                <a:uFillTx/>
                <a:latin typeface="Arial"/>
                <a:ea typeface="+mn-ea"/>
                <a:cs typeface="Arial" pitchFamily="34" charset="0"/>
              </a:rPr>
              <a:t>Troy, MI 48084, U.S.A</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85000"/>
                  </a:schemeClr>
                </a:solidFill>
                <a:effectLst/>
                <a:uLnTx/>
                <a:uFillTx/>
                <a:latin typeface="Arial"/>
                <a:ea typeface="+mn-ea"/>
                <a:cs typeface="Arial" pitchFamily="34" charset="0"/>
              </a:rPr>
              <a:t>Phone:  248.786.2500</a:t>
            </a:r>
          </a:p>
          <a:p>
            <a:pPr>
              <a:lnSpc>
                <a:spcPts val="1600"/>
              </a:lnSpc>
              <a:defRPr/>
            </a:pPr>
            <a:r>
              <a:rPr lang="en-US" sz="1100" dirty="0">
                <a:solidFill>
                  <a:schemeClr val="bg1">
                    <a:lumMod val="85000"/>
                  </a:schemeClr>
                </a:solidFill>
                <a:latin typeface="Arial"/>
                <a:cs typeface="Arial" pitchFamily="34" charset="0"/>
              </a:rPr>
              <a:t>Toll-free: 833-609-4950</a:t>
            </a:r>
          </a:p>
        </p:txBody>
      </p:sp>
      <p:sp>
        <p:nvSpPr>
          <p:cNvPr id="12" name="TextBox 11"/>
          <p:cNvSpPr txBox="1"/>
          <p:nvPr/>
        </p:nvSpPr>
        <p:spPr>
          <a:xfrm>
            <a:off x="827852" y="5570515"/>
            <a:ext cx="5676857" cy="353943"/>
          </a:xfrm>
          <a:prstGeom prst="rect">
            <a:avLst/>
          </a:prstGeom>
          <a:noFill/>
        </p:spPr>
        <p:txBody>
          <a:bodyPr wrap="square" rtlCol="0">
            <a:spAutoFit/>
          </a:bodyPr>
          <a:lstStyle/>
          <a:p>
            <a:pPr lvl="0"/>
            <a:r>
              <a:rPr lang="en-IN" sz="1700" dirty="0">
                <a:solidFill>
                  <a:schemeClr val="tx1">
                    <a:lumMod val="75000"/>
                    <a:lumOff val="25000"/>
                  </a:schemeClr>
                </a:solidFill>
                <a:latin typeface="Arial" charset="0"/>
                <a:ea typeface="Arial" charset="0"/>
                <a:cs typeface="Arial" charset="0"/>
              </a:rPr>
              <a:t>Reimagine technology to accelerate </a:t>
            </a:r>
            <a:r>
              <a:rPr lang="en-IN" sz="1700">
                <a:solidFill>
                  <a:schemeClr val="tx1">
                    <a:lumMod val="75000"/>
                    <a:lumOff val="25000"/>
                  </a:schemeClr>
                </a:solidFill>
                <a:latin typeface="Arial" charset="0"/>
                <a:ea typeface="Arial" charset="0"/>
                <a:cs typeface="Arial" charset="0"/>
              </a:rPr>
              <a:t>your business</a:t>
            </a:r>
            <a:endParaRPr lang="en-IN" sz="1700" dirty="0">
              <a:solidFill>
                <a:schemeClr val="tx1">
                  <a:lumMod val="75000"/>
                  <a:lumOff val="25000"/>
                </a:schemeClr>
              </a:solidFill>
              <a:latin typeface="Arial" charset="0"/>
              <a:ea typeface="Arial" charset="0"/>
              <a:cs typeface="Arial" charset="0"/>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4840" y="806116"/>
            <a:ext cx="2032158" cy="841219"/>
          </a:xfrm>
          <a:prstGeom prst="rect">
            <a:avLst/>
          </a:prstGeom>
        </p:spPr>
      </p:pic>
      <p:sp>
        <p:nvSpPr>
          <p:cNvPr id="15" name="TextBox 14"/>
          <p:cNvSpPr txBox="1"/>
          <p:nvPr/>
        </p:nvSpPr>
        <p:spPr>
          <a:xfrm>
            <a:off x="4114800" y="-1780674"/>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32" y="1715536"/>
            <a:ext cx="6503666" cy="1413840"/>
          </a:xfrm>
          <a:prstGeom prst="rect">
            <a:avLst/>
          </a:prstGeom>
        </p:spPr>
      </p:pic>
      <p:sp>
        <p:nvSpPr>
          <p:cNvPr id="16" name="TextBox 15"/>
          <p:cNvSpPr txBox="1"/>
          <p:nvPr/>
        </p:nvSpPr>
        <p:spPr>
          <a:xfrm>
            <a:off x="373352" y="3516221"/>
            <a:ext cx="7667626" cy="584775"/>
          </a:xfrm>
          <a:prstGeom prst="rect">
            <a:avLst/>
          </a:prstGeom>
          <a:noFill/>
        </p:spPr>
        <p:txBody>
          <a:bodyPr wrap="square" rtlCol="0">
            <a:spAutoFit/>
          </a:bodyPr>
          <a:lstStyle/>
          <a:p>
            <a:pPr algn="ctr"/>
            <a:r>
              <a:rPr lang="en-US" sz="3200" dirty="0" smtClean="0">
                <a:solidFill>
                  <a:schemeClr val="bg1"/>
                </a:solidFill>
              </a:rPr>
              <a:t>Honesty         Humility          Simplicity</a:t>
            </a:r>
            <a:endParaRPr lang="en-US" sz="3200" dirty="0">
              <a:solidFill>
                <a:schemeClr val="bg1"/>
              </a:solidFill>
            </a:endParaRPr>
          </a:p>
        </p:txBody>
      </p:sp>
    </p:spTree>
    <p:extLst>
      <p:ext uri="{BB962C8B-B14F-4D97-AF65-F5344CB8AC3E}">
        <p14:creationId xmlns:p14="http://schemas.microsoft.com/office/powerpoint/2010/main" val="193834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vs VMs</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5</a:t>
            </a:fld>
            <a:endParaRPr lang="en-US"/>
          </a:p>
        </p:txBody>
      </p:sp>
      <p:sp>
        <p:nvSpPr>
          <p:cNvPr id="7" name="Rectangle 6"/>
          <p:cNvSpPr/>
          <p:nvPr/>
        </p:nvSpPr>
        <p:spPr>
          <a:xfrm>
            <a:off x="1133475" y="5591175"/>
            <a:ext cx="3371850" cy="4476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Server</a:t>
            </a:r>
            <a:endParaRPr lang="en-US" dirty="0"/>
          </a:p>
        </p:txBody>
      </p:sp>
      <p:sp>
        <p:nvSpPr>
          <p:cNvPr id="8" name="Rectangle 7"/>
          <p:cNvSpPr/>
          <p:nvPr/>
        </p:nvSpPr>
        <p:spPr>
          <a:xfrm>
            <a:off x="1133475" y="5143500"/>
            <a:ext cx="3371850" cy="447675"/>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OS</a:t>
            </a:r>
            <a:endParaRPr lang="en-US" dirty="0"/>
          </a:p>
        </p:txBody>
      </p:sp>
      <p:sp>
        <p:nvSpPr>
          <p:cNvPr id="9" name="Rectangle 8"/>
          <p:cNvSpPr/>
          <p:nvPr/>
        </p:nvSpPr>
        <p:spPr>
          <a:xfrm>
            <a:off x="1133475" y="4695825"/>
            <a:ext cx="3371850" cy="4476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Hypervisor</a:t>
            </a:r>
            <a:endParaRPr lang="en-US" dirty="0"/>
          </a:p>
        </p:txBody>
      </p:sp>
      <p:sp>
        <p:nvSpPr>
          <p:cNvPr id="10" name="Rectangle 9"/>
          <p:cNvSpPr/>
          <p:nvPr/>
        </p:nvSpPr>
        <p:spPr>
          <a:xfrm>
            <a:off x="1133475" y="3267076"/>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a:t>
            </a:r>
          </a:p>
          <a:p>
            <a:pPr algn="ctr"/>
            <a:r>
              <a:rPr lang="en-US" dirty="0" smtClean="0"/>
              <a:t>OS</a:t>
            </a:r>
            <a:endParaRPr lang="en-US" dirty="0"/>
          </a:p>
        </p:txBody>
      </p:sp>
      <p:sp>
        <p:nvSpPr>
          <p:cNvPr id="11" name="Rectangle 10"/>
          <p:cNvSpPr/>
          <p:nvPr/>
        </p:nvSpPr>
        <p:spPr>
          <a:xfrm>
            <a:off x="1133475" y="2543174"/>
            <a:ext cx="990600"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Bin/ Libs</a:t>
            </a:r>
            <a:endParaRPr lang="en-US" dirty="0"/>
          </a:p>
        </p:txBody>
      </p:sp>
      <p:sp>
        <p:nvSpPr>
          <p:cNvPr id="12" name="Rectangle 11"/>
          <p:cNvSpPr/>
          <p:nvPr/>
        </p:nvSpPr>
        <p:spPr>
          <a:xfrm>
            <a:off x="1133475" y="1656714"/>
            <a:ext cx="990600"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A</a:t>
            </a:r>
            <a:endParaRPr lang="en-US" dirty="0"/>
          </a:p>
        </p:txBody>
      </p:sp>
      <p:sp>
        <p:nvSpPr>
          <p:cNvPr id="13" name="Rectangle 12"/>
          <p:cNvSpPr/>
          <p:nvPr/>
        </p:nvSpPr>
        <p:spPr>
          <a:xfrm>
            <a:off x="2314576" y="3277742"/>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 OS</a:t>
            </a:r>
            <a:endParaRPr lang="en-US" dirty="0"/>
          </a:p>
        </p:txBody>
      </p:sp>
      <p:sp>
        <p:nvSpPr>
          <p:cNvPr id="14" name="Rectangle 13"/>
          <p:cNvSpPr/>
          <p:nvPr/>
        </p:nvSpPr>
        <p:spPr>
          <a:xfrm>
            <a:off x="2314576" y="2553840"/>
            <a:ext cx="990600"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 Libs</a:t>
            </a:r>
          </a:p>
        </p:txBody>
      </p:sp>
      <p:sp>
        <p:nvSpPr>
          <p:cNvPr id="15" name="Rectangle 14"/>
          <p:cNvSpPr/>
          <p:nvPr/>
        </p:nvSpPr>
        <p:spPr>
          <a:xfrm>
            <a:off x="2314576" y="1667380"/>
            <a:ext cx="990600"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A*</a:t>
            </a:r>
            <a:endParaRPr lang="en-US" dirty="0"/>
          </a:p>
        </p:txBody>
      </p:sp>
      <p:sp>
        <p:nvSpPr>
          <p:cNvPr id="16" name="Rectangle 15"/>
          <p:cNvSpPr/>
          <p:nvPr/>
        </p:nvSpPr>
        <p:spPr>
          <a:xfrm>
            <a:off x="3514725" y="3277743"/>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 OS</a:t>
            </a:r>
            <a:endParaRPr lang="en-US" dirty="0"/>
          </a:p>
        </p:txBody>
      </p:sp>
      <p:sp>
        <p:nvSpPr>
          <p:cNvPr id="17" name="Rectangle 16"/>
          <p:cNvSpPr/>
          <p:nvPr/>
        </p:nvSpPr>
        <p:spPr>
          <a:xfrm>
            <a:off x="3514725" y="2553841"/>
            <a:ext cx="990600"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 Libs</a:t>
            </a:r>
          </a:p>
        </p:txBody>
      </p:sp>
      <p:sp>
        <p:nvSpPr>
          <p:cNvPr id="18" name="Rectangle 17"/>
          <p:cNvSpPr/>
          <p:nvPr/>
        </p:nvSpPr>
        <p:spPr>
          <a:xfrm>
            <a:off x="3514725" y="1667381"/>
            <a:ext cx="990600"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B</a:t>
            </a:r>
            <a:endParaRPr lang="en-US" dirty="0"/>
          </a:p>
        </p:txBody>
      </p:sp>
      <p:sp>
        <p:nvSpPr>
          <p:cNvPr id="19" name="Rectangle 18"/>
          <p:cNvSpPr/>
          <p:nvPr/>
        </p:nvSpPr>
        <p:spPr>
          <a:xfrm>
            <a:off x="6496050" y="5591174"/>
            <a:ext cx="4269486" cy="4476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Server</a:t>
            </a:r>
            <a:endParaRPr lang="en-US" dirty="0"/>
          </a:p>
        </p:txBody>
      </p:sp>
      <p:sp>
        <p:nvSpPr>
          <p:cNvPr id="20" name="Rectangle 19"/>
          <p:cNvSpPr/>
          <p:nvPr/>
        </p:nvSpPr>
        <p:spPr>
          <a:xfrm>
            <a:off x="6496050" y="5143499"/>
            <a:ext cx="4269486" cy="447675"/>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OS</a:t>
            </a:r>
            <a:endParaRPr lang="en-US" dirty="0"/>
          </a:p>
        </p:txBody>
      </p:sp>
      <p:sp>
        <p:nvSpPr>
          <p:cNvPr id="22" name="Rectangle 21"/>
          <p:cNvSpPr/>
          <p:nvPr/>
        </p:nvSpPr>
        <p:spPr>
          <a:xfrm>
            <a:off x="6491287" y="3723703"/>
            <a:ext cx="990600" cy="14287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Bin/ Libs</a:t>
            </a:r>
            <a:endParaRPr lang="en-US" dirty="0"/>
          </a:p>
        </p:txBody>
      </p:sp>
      <p:sp>
        <p:nvSpPr>
          <p:cNvPr id="24" name="Rectangle 23"/>
          <p:cNvSpPr/>
          <p:nvPr/>
        </p:nvSpPr>
        <p:spPr>
          <a:xfrm>
            <a:off x="6491287" y="2835958"/>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25" name="Rectangle 24"/>
          <p:cNvSpPr/>
          <p:nvPr/>
        </p:nvSpPr>
        <p:spPr>
          <a:xfrm>
            <a:off x="7691436" y="3715511"/>
            <a:ext cx="2168653" cy="14287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a:t>
            </a:r>
          </a:p>
          <a:p>
            <a:pPr algn="ctr"/>
            <a:r>
              <a:rPr lang="en-US" dirty="0"/>
              <a:t>Libs</a:t>
            </a:r>
          </a:p>
        </p:txBody>
      </p:sp>
      <p:sp>
        <p:nvSpPr>
          <p:cNvPr id="31" name="Rectangle 30"/>
          <p:cNvSpPr/>
          <p:nvPr/>
        </p:nvSpPr>
        <p:spPr>
          <a:xfrm>
            <a:off x="7105649" y="2826574"/>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32" name="Rectangle 31"/>
          <p:cNvSpPr/>
          <p:nvPr/>
        </p:nvSpPr>
        <p:spPr>
          <a:xfrm>
            <a:off x="7695817"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3" name="Rectangle 32"/>
          <p:cNvSpPr/>
          <p:nvPr/>
        </p:nvSpPr>
        <p:spPr>
          <a:xfrm>
            <a:off x="8291542"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4" name="Rectangle 33"/>
          <p:cNvSpPr/>
          <p:nvPr/>
        </p:nvSpPr>
        <p:spPr>
          <a:xfrm>
            <a:off x="8887267"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5" name="Rectangle 34"/>
          <p:cNvSpPr/>
          <p:nvPr/>
        </p:nvSpPr>
        <p:spPr>
          <a:xfrm>
            <a:off x="9482993"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7" name="TextBox 36"/>
          <p:cNvSpPr txBox="1"/>
          <p:nvPr/>
        </p:nvSpPr>
        <p:spPr>
          <a:xfrm>
            <a:off x="6417434" y="1606121"/>
            <a:ext cx="4348102" cy="1015663"/>
          </a:xfrm>
          <a:prstGeom prst="rect">
            <a:avLst/>
          </a:prstGeom>
          <a:noFill/>
        </p:spPr>
        <p:txBody>
          <a:bodyPr wrap="square" rtlCol="0">
            <a:spAutoFit/>
          </a:bodyPr>
          <a:lstStyle/>
          <a:p>
            <a:pPr algn="ctr"/>
            <a:r>
              <a:rPr lang="en-US" sz="2000" dirty="0" smtClean="0"/>
              <a:t>Containers are isolated but share OS and, where appropriate, bins/libraries</a:t>
            </a:r>
            <a:endParaRPr lang="en-US" sz="2000" dirty="0"/>
          </a:p>
        </p:txBody>
      </p:sp>
      <p:sp>
        <p:nvSpPr>
          <p:cNvPr id="38" name="Rectangle 37"/>
          <p:cNvSpPr/>
          <p:nvPr/>
        </p:nvSpPr>
        <p:spPr>
          <a:xfrm>
            <a:off x="10177842" y="3267075"/>
            <a:ext cx="587694" cy="187642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smtClean="0"/>
              <a:t>Docker</a:t>
            </a:r>
            <a:endParaRPr lang="en-US" dirty="0"/>
          </a:p>
        </p:txBody>
      </p:sp>
      <p:sp>
        <p:nvSpPr>
          <p:cNvPr id="39" name="TextBox 38"/>
          <p:cNvSpPr txBox="1"/>
          <p:nvPr/>
        </p:nvSpPr>
        <p:spPr>
          <a:xfrm>
            <a:off x="0" y="1120570"/>
            <a:ext cx="12192000" cy="369332"/>
          </a:xfrm>
          <a:prstGeom prst="rect">
            <a:avLst/>
          </a:prstGeom>
          <a:noFill/>
        </p:spPr>
        <p:txBody>
          <a:bodyPr wrap="square" rtlCol="0">
            <a:spAutoFit/>
          </a:bodyPr>
          <a:lstStyle/>
          <a:p>
            <a:pPr algn="ctr"/>
            <a:r>
              <a:rPr lang="en-US" dirty="0">
                <a:hlinkClick r:id="rId2"/>
              </a:rPr>
              <a:t>https://www.slideshare.net/TruongLd/docker-get-started?qid=94a83783-5d31-4781-8a94-e5c3ca20f00f</a:t>
            </a:r>
            <a:endParaRPr lang="en-US" dirty="0"/>
          </a:p>
        </p:txBody>
      </p:sp>
    </p:spTree>
    <p:extLst>
      <p:ext uri="{BB962C8B-B14F-4D97-AF65-F5344CB8AC3E}">
        <p14:creationId xmlns:p14="http://schemas.microsoft.com/office/powerpoint/2010/main" val="291506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vs VMs</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6</a:t>
            </a:fld>
            <a:endParaRPr lang="en-US"/>
          </a:p>
        </p:txBody>
      </p:sp>
      <p:sp>
        <p:nvSpPr>
          <p:cNvPr id="7" name="Rectangle 6"/>
          <p:cNvSpPr/>
          <p:nvPr/>
        </p:nvSpPr>
        <p:spPr>
          <a:xfrm>
            <a:off x="1133475" y="5591175"/>
            <a:ext cx="3371850" cy="4476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Server</a:t>
            </a:r>
            <a:endParaRPr lang="en-US" dirty="0"/>
          </a:p>
        </p:txBody>
      </p:sp>
      <p:sp>
        <p:nvSpPr>
          <p:cNvPr id="8" name="Rectangle 7"/>
          <p:cNvSpPr/>
          <p:nvPr/>
        </p:nvSpPr>
        <p:spPr>
          <a:xfrm>
            <a:off x="1133475" y="5143500"/>
            <a:ext cx="3371850" cy="447675"/>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OS</a:t>
            </a:r>
            <a:endParaRPr lang="en-US" dirty="0"/>
          </a:p>
        </p:txBody>
      </p:sp>
      <p:sp>
        <p:nvSpPr>
          <p:cNvPr id="9" name="Rectangle 8"/>
          <p:cNvSpPr/>
          <p:nvPr/>
        </p:nvSpPr>
        <p:spPr>
          <a:xfrm>
            <a:off x="1133475" y="4695825"/>
            <a:ext cx="3371850" cy="4476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Hypervisor</a:t>
            </a:r>
            <a:endParaRPr lang="en-US" dirty="0"/>
          </a:p>
        </p:txBody>
      </p:sp>
      <p:sp>
        <p:nvSpPr>
          <p:cNvPr id="10" name="Rectangle 9"/>
          <p:cNvSpPr/>
          <p:nvPr/>
        </p:nvSpPr>
        <p:spPr>
          <a:xfrm>
            <a:off x="1133475" y="3267076"/>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a:t>
            </a:r>
          </a:p>
          <a:p>
            <a:pPr algn="ctr"/>
            <a:r>
              <a:rPr lang="en-US" dirty="0" smtClean="0"/>
              <a:t>OS</a:t>
            </a:r>
            <a:endParaRPr lang="en-US" dirty="0"/>
          </a:p>
        </p:txBody>
      </p:sp>
      <p:sp>
        <p:nvSpPr>
          <p:cNvPr id="11" name="Rectangle 10"/>
          <p:cNvSpPr/>
          <p:nvPr/>
        </p:nvSpPr>
        <p:spPr>
          <a:xfrm>
            <a:off x="1133475" y="2543174"/>
            <a:ext cx="990600"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Bin/ Libs</a:t>
            </a:r>
            <a:endParaRPr lang="en-US" dirty="0"/>
          </a:p>
        </p:txBody>
      </p:sp>
      <p:sp>
        <p:nvSpPr>
          <p:cNvPr id="12" name="Rectangle 11"/>
          <p:cNvSpPr/>
          <p:nvPr/>
        </p:nvSpPr>
        <p:spPr>
          <a:xfrm>
            <a:off x="1133475" y="1656714"/>
            <a:ext cx="990600"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A</a:t>
            </a:r>
            <a:endParaRPr lang="en-US" dirty="0"/>
          </a:p>
        </p:txBody>
      </p:sp>
      <p:sp>
        <p:nvSpPr>
          <p:cNvPr id="13" name="Rectangle 12"/>
          <p:cNvSpPr/>
          <p:nvPr/>
        </p:nvSpPr>
        <p:spPr>
          <a:xfrm>
            <a:off x="2314576" y="3277742"/>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 OS</a:t>
            </a:r>
            <a:endParaRPr lang="en-US" dirty="0"/>
          </a:p>
        </p:txBody>
      </p:sp>
      <p:sp>
        <p:nvSpPr>
          <p:cNvPr id="14" name="Rectangle 13"/>
          <p:cNvSpPr/>
          <p:nvPr/>
        </p:nvSpPr>
        <p:spPr>
          <a:xfrm>
            <a:off x="2314576" y="2553840"/>
            <a:ext cx="990600"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 Libs</a:t>
            </a:r>
          </a:p>
        </p:txBody>
      </p:sp>
      <p:sp>
        <p:nvSpPr>
          <p:cNvPr id="15" name="Rectangle 14"/>
          <p:cNvSpPr/>
          <p:nvPr/>
        </p:nvSpPr>
        <p:spPr>
          <a:xfrm>
            <a:off x="2314576" y="1667380"/>
            <a:ext cx="990600"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 A*</a:t>
            </a:r>
            <a:endParaRPr lang="en-US" dirty="0"/>
          </a:p>
        </p:txBody>
      </p:sp>
      <p:sp>
        <p:nvSpPr>
          <p:cNvPr id="16" name="Rectangle 15"/>
          <p:cNvSpPr/>
          <p:nvPr/>
        </p:nvSpPr>
        <p:spPr>
          <a:xfrm>
            <a:off x="3514725" y="3277743"/>
            <a:ext cx="990600" cy="1428750"/>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Guest OS</a:t>
            </a:r>
            <a:endParaRPr lang="en-US" dirty="0"/>
          </a:p>
        </p:txBody>
      </p:sp>
      <p:sp>
        <p:nvSpPr>
          <p:cNvPr id="17" name="Rectangle 16"/>
          <p:cNvSpPr/>
          <p:nvPr/>
        </p:nvSpPr>
        <p:spPr>
          <a:xfrm>
            <a:off x="3514725" y="2553841"/>
            <a:ext cx="523875" cy="72390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Bin/ Libs</a:t>
            </a:r>
          </a:p>
        </p:txBody>
      </p:sp>
      <p:sp>
        <p:nvSpPr>
          <p:cNvPr id="18" name="Rectangle 17"/>
          <p:cNvSpPr/>
          <p:nvPr/>
        </p:nvSpPr>
        <p:spPr>
          <a:xfrm>
            <a:off x="3514725" y="1667381"/>
            <a:ext cx="523875" cy="8864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App B</a:t>
            </a:r>
            <a:endParaRPr lang="en-US" sz="1400" dirty="0"/>
          </a:p>
        </p:txBody>
      </p:sp>
      <p:sp>
        <p:nvSpPr>
          <p:cNvPr id="19" name="Rectangle 18"/>
          <p:cNvSpPr/>
          <p:nvPr/>
        </p:nvSpPr>
        <p:spPr>
          <a:xfrm>
            <a:off x="6496050" y="5591174"/>
            <a:ext cx="4269486" cy="44767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Server</a:t>
            </a:r>
            <a:endParaRPr lang="en-US" dirty="0"/>
          </a:p>
        </p:txBody>
      </p:sp>
      <p:sp>
        <p:nvSpPr>
          <p:cNvPr id="20" name="Rectangle 19"/>
          <p:cNvSpPr/>
          <p:nvPr/>
        </p:nvSpPr>
        <p:spPr>
          <a:xfrm>
            <a:off x="6496050" y="5143499"/>
            <a:ext cx="4269486" cy="447675"/>
          </a:xfrm>
          <a:prstGeom prst="rect">
            <a:avLst/>
          </a:prstGeom>
          <a:solidFill>
            <a:srgbClr val="603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 OS</a:t>
            </a:r>
            <a:endParaRPr lang="en-US" dirty="0"/>
          </a:p>
        </p:txBody>
      </p:sp>
      <p:sp>
        <p:nvSpPr>
          <p:cNvPr id="22" name="Rectangle 21"/>
          <p:cNvSpPr/>
          <p:nvPr/>
        </p:nvSpPr>
        <p:spPr>
          <a:xfrm>
            <a:off x="6491287" y="3723703"/>
            <a:ext cx="990600" cy="14287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Bin/ Libs</a:t>
            </a:r>
            <a:endParaRPr lang="en-US" dirty="0"/>
          </a:p>
        </p:txBody>
      </p:sp>
      <p:sp>
        <p:nvSpPr>
          <p:cNvPr id="24" name="Rectangle 23"/>
          <p:cNvSpPr/>
          <p:nvPr/>
        </p:nvSpPr>
        <p:spPr>
          <a:xfrm>
            <a:off x="6491287" y="2835958"/>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25" name="Rectangle 24"/>
          <p:cNvSpPr/>
          <p:nvPr/>
        </p:nvSpPr>
        <p:spPr>
          <a:xfrm>
            <a:off x="7691436" y="3715511"/>
            <a:ext cx="2168653" cy="14287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Bin/</a:t>
            </a:r>
          </a:p>
          <a:p>
            <a:pPr algn="ctr"/>
            <a:r>
              <a:rPr lang="en-US" dirty="0"/>
              <a:t>Libs</a:t>
            </a:r>
          </a:p>
        </p:txBody>
      </p:sp>
      <p:sp>
        <p:nvSpPr>
          <p:cNvPr id="31" name="Rectangle 30"/>
          <p:cNvSpPr/>
          <p:nvPr/>
        </p:nvSpPr>
        <p:spPr>
          <a:xfrm>
            <a:off x="7105649" y="2826574"/>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A*</a:t>
            </a:r>
            <a:endParaRPr lang="en-US" dirty="0"/>
          </a:p>
        </p:txBody>
      </p:sp>
      <p:sp>
        <p:nvSpPr>
          <p:cNvPr id="32" name="Rectangle 31"/>
          <p:cNvSpPr/>
          <p:nvPr/>
        </p:nvSpPr>
        <p:spPr>
          <a:xfrm>
            <a:off x="7695817"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3" name="Rectangle 32"/>
          <p:cNvSpPr/>
          <p:nvPr/>
        </p:nvSpPr>
        <p:spPr>
          <a:xfrm>
            <a:off x="8291542"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4" name="Rectangle 33"/>
          <p:cNvSpPr/>
          <p:nvPr/>
        </p:nvSpPr>
        <p:spPr>
          <a:xfrm>
            <a:off x="8887267"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5" name="Rectangle 34"/>
          <p:cNvSpPr/>
          <p:nvPr/>
        </p:nvSpPr>
        <p:spPr>
          <a:xfrm>
            <a:off x="9482993" y="2819271"/>
            <a:ext cx="381001" cy="8971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App B</a:t>
            </a:r>
            <a:endParaRPr lang="en-US" dirty="0"/>
          </a:p>
        </p:txBody>
      </p:sp>
      <p:sp>
        <p:nvSpPr>
          <p:cNvPr id="37" name="TextBox 36"/>
          <p:cNvSpPr txBox="1"/>
          <p:nvPr/>
        </p:nvSpPr>
        <p:spPr>
          <a:xfrm>
            <a:off x="6417434" y="1606121"/>
            <a:ext cx="4348102" cy="1015663"/>
          </a:xfrm>
          <a:prstGeom prst="rect">
            <a:avLst/>
          </a:prstGeom>
          <a:noFill/>
        </p:spPr>
        <p:txBody>
          <a:bodyPr wrap="square" rtlCol="0">
            <a:spAutoFit/>
          </a:bodyPr>
          <a:lstStyle/>
          <a:p>
            <a:pPr algn="ctr"/>
            <a:r>
              <a:rPr lang="en-US" sz="2000" dirty="0" smtClean="0"/>
              <a:t>Containers are isolated but share OS and, where appropriate, bins/libraries</a:t>
            </a:r>
            <a:endParaRPr lang="en-US" sz="2000" dirty="0"/>
          </a:p>
        </p:txBody>
      </p:sp>
      <p:sp>
        <p:nvSpPr>
          <p:cNvPr id="38" name="Rectangle 37"/>
          <p:cNvSpPr/>
          <p:nvPr/>
        </p:nvSpPr>
        <p:spPr>
          <a:xfrm>
            <a:off x="10177842" y="3267075"/>
            <a:ext cx="587694" cy="187642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smtClean="0"/>
              <a:t>Docker</a:t>
            </a:r>
            <a:endParaRPr lang="en-US" dirty="0"/>
          </a:p>
        </p:txBody>
      </p:sp>
      <p:sp>
        <p:nvSpPr>
          <p:cNvPr id="39" name="TextBox 38"/>
          <p:cNvSpPr txBox="1"/>
          <p:nvPr/>
        </p:nvSpPr>
        <p:spPr>
          <a:xfrm>
            <a:off x="0" y="1120570"/>
            <a:ext cx="12192000" cy="369332"/>
          </a:xfrm>
          <a:prstGeom prst="rect">
            <a:avLst/>
          </a:prstGeom>
          <a:noFill/>
        </p:spPr>
        <p:txBody>
          <a:bodyPr wrap="square" rtlCol="0">
            <a:spAutoFit/>
          </a:bodyPr>
          <a:lstStyle/>
          <a:p>
            <a:pPr algn="ctr"/>
            <a:r>
              <a:rPr lang="en-US" dirty="0">
                <a:hlinkClick r:id="rId2"/>
              </a:rPr>
              <a:t>https://www.slideshare.net/TruongLd/docker-get-started?qid=94a83783-5d31-4781-8a94-e5c3ca20f00f</a:t>
            </a:r>
            <a:endParaRPr lang="en-US" dirty="0"/>
          </a:p>
        </p:txBody>
      </p:sp>
      <p:sp>
        <p:nvSpPr>
          <p:cNvPr id="36" name="Rectangle 35"/>
          <p:cNvSpPr/>
          <p:nvPr/>
        </p:nvSpPr>
        <p:spPr>
          <a:xfrm>
            <a:off x="4118547" y="1880742"/>
            <a:ext cx="367730" cy="1409327"/>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smtClean="0"/>
              <a:t>Docker</a:t>
            </a:r>
            <a:endParaRPr lang="en-US" dirty="0"/>
          </a:p>
        </p:txBody>
      </p:sp>
    </p:spTree>
    <p:extLst>
      <p:ext uri="{BB962C8B-B14F-4D97-AF65-F5344CB8AC3E}">
        <p14:creationId xmlns:p14="http://schemas.microsoft.com/office/powerpoint/2010/main" val="406636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Process</a:t>
            </a: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7</a:t>
            </a:fld>
            <a:endParaRPr lang="en-US"/>
          </a:p>
        </p:txBody>
      </p:sp>
      <p:sp>
        <p:nvSpPr>
          <p:cNvPr id="6" name="Rectangle 5"/>
          <p:cNvSpPr/>
          <p:nvPr/>
        </p:nvSpPr>
        <p:spPr>
          <a:xfrm>
            <a:off x="1755648" y="2133600"/>
            <a:ext cx="2011680" cy="1743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Compose</a:t>
            </a:r>
            <a:endParaRPr lang="en-US" dirty="0"/>
          </a:p>
        </p:txBody>
      </p:sp>
      <p:sp>
        <p:nvSpPr>
          <p:cNvPr id="7" name="Rectangle 6"/>
          <p:cNvSpPr/>
          <p:nvPr/>
        </p:nvSpPr>
        <p:spPr>
          <a:xfrm>
            <a:off x="4578096" y="2133600"/>
            <a:ext cx="2011680" cy="1743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Push</a:t>
            </a:r>
            <a:endParaRPr lang="en-US" dirty="0"/>
          </a:p>
        </p:txBody>
      </p:sp>
      <p:sp>
        <p:nvSpPr>
          <p:cNvPr id="8" name="Rectangle 7"/>
          <p:cNvSpPr/>
          <p:nvPr/>
        </p:nvSpPr>
        <p:spPr>
          <a:xfrm>
            <a:off x="7559040" y="2133600"/>
            <a:ext cx="2011680" cy="1743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Pull</a:t>
            </a:r>
            <a:endParaRPr lang="en-US" dirty="0"/>
          </a:p>
        </p:txBody>
      </p:sp>
      <p:sp>
        <p:nvSpPr>
          <p:cNvPr id="10" name="Rectangle 9"/>
          <p:cNvSpPr/>
          <p:nvPr/>
        </p:nvSpPr>
        <p:spPr>
          <a:xfrm>
            <a:off x="1755648" y="4364736"/>
            <a:ext cx="2011680" cy="87172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Build</a:t>
            </a:r>
            <a:endParaRPr lang="en-US" dirty="0"/>
          </a:p>
        </p:txBody>
      </p:sp>
      <p:sp>
        <p:nvSpPr>
          <p:cNvPr id="11" name="Rectangle 10"/>
          <p:cNvSpPr/>
          <p:nvPr/>
        </p:nvSpPr>
        <p:spPr>
          <a:xfrm>
            <a:off x="4578096" y="4362958"/>
            <a:ext cx="2011680" cy="87172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Store in Registry</a:t>
            </a:r>
            <a:endParaRPr lang="en-US" dirty="0"/>
          </a:p>
        </p:txBody>
      </p:sp>
      <p:sp>
        <p:nvSpPr>
          <p:cNvPr id="12" name="Rectangle 11"/>
          <p:cNvSpPr/>
          <p:nvPr/>
        </p:nvSpPr>
        <p:spPr>
          <a:xfrm>
            <a:off x="7559040" y="4369054"/>
            <a:ext cx="2011680" cy="87172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Run</a:t>
            </a:r>
            <a:endParaRPr lang="en-US" dirty="0"/>
          </a:p>
        </p:txBody>
      </p:sp>
    </p:spTree>
    <p:extLst>
      <p:ext uri="{BB962C8B-B14F-4D97-AF65-F5344CB8AC3E}">
        <p14:creationId xmlns:p14="http://schemas.microsoft.com/office/powerpoint/2010/main" val="229318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sp>
        <p:nvSpPr>
          <p:cNvPr id="9" name="Content Placeholder 8"/>
          <p:cNvSpPr>
            <a:spLocks noGrp="1"/>
          </p:cNvSpPr>
          <p:nvPr>
            <p:ph idx="1"/>
          </p:nvPr>
        </p:nvSpPr>
        <p:spPr/>
        <p:txBody>
          <a:bodyPr/>
          <a:lstStyle/>
          <a:p>
            <a:r>
              <a:rPr lang="en-US" dirty="0" smtClean="0"/>
              <a:t>Take a previous image</a:t>
            </a:r>
          </a:p>
          <a:p>
            <a:r>
              <a:rPr lang="en-US" dirty="0" smtClean="0"/>
              <a:t>Add application specific details</a:t>
            </a:r>
          </a:p>
          <a:p>
            <a:pPr lvl="1"/>
            <a:r>
              <a:rPr lang="en-US" dirty="0" smtClean="0"/>
              <a:t>And application WAR file</a:t>
            </a:r>
          </a:p>
          <a:p>
            <a:pPr lvl="1"/>
            <a:r>
              <a:rPr lang="en-US" dirty="0" smtClean="0"/>
              <a:t>Storage</a:t>
            </a:r>
          </a:p>
          <a:p>
            <a:pPr lvl="1"/>
            <a:r>
              <a:rPr lang="en-US" dirty="0" smtClean="0"/>
              <a:t>Network configuration</a:t>
            </a:r>
          </a:p>
          <a:p>
            <a:pPr lvl="1"/>
            <a:r>
              <a:rPr lang="en-US" dirty="0" smtClean="0"/>
              <a:t>Etc.</a:t>
            </a:r>
          </a:p>
          <a:p>
            <a:r>
              <a:rPr lang="en-US" dirty="0" smtClean="0"/>
              <a:t>Create the new image</a:t>
            </a:r>
          </a:p>
          <a:p>
            <a:endParaRPr lang="en-US" dirty="0" smtClean="0"/>
          </a:p>
          <a:p>
            <a:r>
              <a:rPr lang="en-US" dirty="0" smtClean="0"/>
              <a:t>Similar in concept to “Hibernating” a running Windows system</a:t>
            </a:r>
          </a:p>
          <a:p>
            <a:pPr lvl="1"/>
            <a:r>
              <a:rPr lang="en-US" dirty="0" smtClean="0"/>
              <a:t>Memory and state are saved to disk</a:t>
            </a:r>
          </a:p>
          <a:p>
            <a:pPr lvl="1"/>
            <a:r>
              <a:rPr lang="en-US" dirty="0" smtClean="0"/>
              <a:t>Restart is fast</a:t>
            </a:r>
            <a:endParaRPr lang="en-US" dirty="0"/>
          </a:p>
          <a:p>
            <a:pPr marL="0" indent="0">
              <a:buNone/>
            </a:pPr>
            <a:endParaRPr lang="en-US" dirty="0"/>
          </a:p>
        </p:txBody>
      </p:sp>
      <p:sp>
        <p:nvSpPr>
          <p:cNvPr id="3" name="Date Placeholder 2"/>
          <p:cNvSpPr>
            <a:spLocks noGrp="1"/>
          </p:cNvSpPr>
          <p:nvPr>
            <p:ph type="dt" sz="half" idx="10"/>
          </p:nvPr>
        </p:nvSpPr>
        <p:spPr/>
        <p:txBody>
          <a:bodyPr/>
          <a:lstStyle/>
          <a:p>
            <a:fld id="{9638FBB3-7BE6-1E46-9665-4DC151984641}" type="datetime1">
              <a:rPr lang="en-US" smtClean="0"/>
              <a:t>10/18/2018</a:t>
            </a:fld>
            <a:endParaRPr lang="en-US" dirty="0"/>
          </a:p>
        </p:txBody>
      </p:sp>
      <p:sp>
        <p:nvSpPr>
          <p:cNvPr id="4" name="Footer Placeholder 3"/>
          <p:cNvSpPr>
            <a:spLocks noGrp="1"/>
          </p:cNvSpPr>
          <p:nvPr>
            <p:ph type="ftr" sz="quarter" idx="11"/>
          </p:nvPr>
        </p:nvSpPr>
        <p:spPr/>
        <p:txBody>
          <a:bodyPr/>
          <a:lstStyle/>
          <a:p>
            <a:r>
              <a:rPr lang="en-US" smtClean="0"/>
              <a:t>©2018 Ciber Global, LLC</a:t>
            </a:r>
            <a:endParaRPr lang="en-US" dirty="0"/>
          </a:p>
        </p:txBody>
      </p:sp>
      <p:sp>
        <p:nvSpPr>
          <p:cNvPr id="5" name="Slide Number Placeholder 4"/>
          <p:cNvSpPr>
            <a:spLocks noGrp="1"/>
          </p:cNvSpPr>
          <p:nvPr>
            <p:ph type="sldNum" sz="quarter" idx="12"/>
          </p:nvPr>
        </p:nvSpPr>
        <p:spPr/>
        <p:txBody>
          <a:bodyPr/>
          <a:lstStyle/>
          <a:p>
            <a:fld id="{E194A306-89C1-6D48-99B0-A7D47D574178}" type="slidenum">
              <a:rPr lang="en-US" smtClean="0"/>
              <a:pPr/>
              <a:t>8</a:t>
            </a:fld>
            <a:endParaRPr lang="en-US"/>
          </a:p>
        </p:txBody>
      </p:sp>
    </p:spTree>
    <p:extLst>
      <p:ext uri="{BB962C8B-B14F-4D97-AF65-F5344CB8AC3E}">
        <p14:creationId xmlns:p14="http://schemas.microsoft.com/office/powerpoint/2010/main" val="271542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Dockerfile</a:t>
            </a:r>
            <a:r>
              <a:rPr lang="en-US" dirty="0" smtClean="0"/>
              <a:t> – for mark’s lemonade stand sample app</a:t>
            </a:r>
            <a:endParaRPr lang="en-US" dirty="0"/>
          </a:p>
        </p:txBody>
      </p:sp>
      <p:sp>
        <p:nvSpPr>
          <p:cNvPr id="3" name="Content Placeholder 2"/>
          <p:cNvSpPr>
            <a:spLocks noGrp="1"/>
          </p:cNvSpPr>
          <p:nvPr>
            <p:ph idx="1"/>
          </p:nvPr>
        </p:nvSpPr>
        <p:spPr/>
        <p:txBody>
          <a:bodyPr/>
          <a:lstStyle/>
          <a:p>
            <a:pPr marL="0" indent="0">
              <a:spcBef>
                <a:spcPts val="0"/>
              </a:spcBef>
              <a:buNone/>
            </a:pPr>
            <a:r>
              <a:rPr lang="en-US" sz="1600" dirty="0">
                <a:latin typeface="Courier New" panose="02070309020205020404" pitchFamily="49" charset="0"/>
                <a:cs typeface="Courier New" panose="02070309020205020404" pitchFamily="49" charset="0"/>
              </a:rPr>
              <a:t>FROM java:8-jdk</a:t>
            </a:r>
          </a:p>
          <a:p>
            <a:pPr marL="0" indent="0">
              <a:spcBef>
                <a:spcPts val="0"/>
              </a:spcBef>
              <a:buNone/>
            </a:pP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RUN </a:t>
            </a:r>
            <a:r>
              <a:rPr lang="en-US" sz="1600" dirty="0" err="1">
                <a:latin typeface="Courier New" panose="02070309020205020404" pitchFamily="49" charset="0"/>
                <a:cs typeface="Courier New" panose="02070309020205020404" pitchFamily="49" charset="0"/>
              </a:rPr>
              <a:t>mkdir</a:t>
            </a:r>
            <a:r>
              <a:rPr lang="en-US" sz="1600" dirty="0">
                <a:latin typeface="Courier New" panose="02070309020205020404" pitchFamily="49" charset="0"/>
                <a:cs typeface="Courier New" panose="02070309020205020404" pitchFamily="49" charset="0"/>
              </a:rPr>
              <a:t> workspace</a:t>
            </a:r>
          </a:p>
          <a:p>
            <a:pPr marL="0" indent="0">
              <a:spcBef>
                <a:spcPts val="0"/>
              </a:spcBef>
              <a:buNone/>
            </a:pP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WORKDIR workspace</a:t>
            </a:r>
          </a:p>
          <a:p>
            <a:pPr marL="0" indent="0">
              <a:spcBef>
                <a:spcPts val="0"/>
              </a:spcBef>
              <a:buNone/>
            </a:pP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ADD ./build/libs/lemonade-supply-0.1.0.jar app.jar</a:t>
            </a:r>
          </a:p>
          <a:p>
            <a:pPr marL="0" indent="0">
              <a:spcBef>
                <a:spcPts val="0"/>
              </a:spcBef>
              <a:buNone/>
            </a:pP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EXPOSE 8080</a:t>
            </a:r>
          </a:p>
          <a:p>
            <a:pPr marL="0" indent="0">
              <a:spcBef>
                <a:spcPts val="0"/>
              </a:spcBef>
              <a:buNone/>
            </a:pPr>
            <a:endParaRPr lang="en-US" sz="1600" dirty="0">
              <a:latin typeface="Courier New" panose="02070309020205020404" pitchFamily="49" charset="0"/>
              <a:cs typeface="Courier New" panose="02070309020205020404" pitchFamily="49" charset="0"/>
            </a:endParaRPr>
          </a:p>
          <a:p>
            <a:pPr marL="0" indent="0">
              <a:spcBef>
                <a:spcPts val="0"/>
              </a:spcBef>
              <a:buNone/>
            </a:pPr>
            <a:r>
              <a:rPr lang="en-US" sz="1600" dirty="0">
                <a:latin typeface="Courier New" panose="02070309020205020404" pitchFamily="49" charset="0"/>
                <a:cs typeface="Courier New" panose="02070309020205020404" pitchFamily="49" charset="0"/>
              </a:rPr>
              <a:t>CMD java -jar ${ADDITIONAL_OPTS} app.jar</a:t>
            </a:r>
          </a:p>
          <a:p>
            <a:pPr marL="0" indent="0">
              <a:spcBef>
                <a:spcPts val="0"/>
              </a:spcBef>
              <a:buNone/>
            </a:pPr>
            <a:endParaRPr lang="en-US" sz="16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D0B073BA-307D-0E4E-B14A-2818A4755C28}" type="datetime1">
              <a:rPr lang="en-US" smtClean="0"/>
              <a:t>10/18/2018</a:t>
            </a:fld>
            <a:endParaRPr lang="en-US"/>
          </a:p>
        </p:txBody>
      </p:sp>
      <p:sp>
        <p:nvSpPr>
          <p:cNvPr id="5" name="Footer Placeholder 4"/>
          <p:cNvSpPr>
            <a:spLocks noGrp="1"/>
          </p:cNvSpPr>
          <p:nvPr>
            <p:ph type="ftr" sz="quarter" idx="11"/>
          </p:nvPr>
        </p:nvSpPr>
        <p:spPr/>
        <p:txBody>
          <a:bodyPr/>
          <a:lstStyle/>
          <a:p>
            <a:r>
              <a:rPr lang="en-US" smtClean="0"/>
              <a:t>©2018 Ciber Global, LLC</a:t>
            </a:r>
            <a:endParaRPr lang="en-US" dirty="0"/>
          </a:p>
        </p:txBody>
      </p:sp>
      <p:sp>
        <p:nvSpPr>
          <p:cNvPr id="6" name="Slide Number Placeholder 5"/>
          <p:cNvSpPr>
            <a:spLocks noGrp="1"/>
          </p:cNvSpPr>
          <p:nvPr>
            <p:ph type="sldNum" sz="quarter" idx="12"/>
          </p:nvPr>
        </p:nvSpPr>
        <p:spPr/>
        <p:txBody>
          <a:bodyPr/>
          <a:lstStyle/>
          <a:p>
            <a:fld id="{E194A306-89C1-6D48-99B0-A7D47D574178}" type="slidenum">
              <a:rPr lang="en-US" smtClean="0"/>
              <a:t>9</a:t>
            </a:fld>
            <a:endParaRPr lang="en-US"/>
          </a:p>
        </p:txBody>
      </p:sp>
    </p:spTree>
    <p:extLst>
      <p:ext uri="{BB962C8B-B14F-4D97-AF65-F5344CB8AC3E}">
        <p14:creationId xmlns:p14="http://schemas.microsoft.com/office/powerpoint/2010/main" val="66308413"/>
      </p:ext>
    </p:extLst>
  </p:cSld>
  <p:clrMapOvr>
    <a:masterClrMapping/>
  </p:clrMapOvr>
</p:sld>
</file>

<file path=ppt/theme/theme1.xml><?xml version="1.0" encoding="utf-8"?>
<a:theme xmlns:a="http://schemas.openxmlformats.org/drawingml/2006/main" name="Office Theme">
  <a:themeElements>
    <a:clrScheme name="Ciber - 1">
      <a:dk1>
        <a:srgbClr val="444444"/>
      </a:dk1>
      <a:lt1>
        <a:srgbClr val="FFFFFF"/>
      </a:lt1>
      <a:dk2>
        <a:srgbClr val="919191"/>
      </a:dk2>
      <a:lt2>
        <a:srgbClr val="E2E2E2"/>
      </a:lt2>
      <a:accent1>
        <a:srgbClr val="4472C4"/>
      </a:accent1>
      <a:accent2>
        <a:srgbClr val="ED7D31"/>
      </a:accent2>
      <a:accent3>
        <a:srgbClr val="A5A5A5"/>
      </a:accent3>
      <a:accent4>
        <a:srgbClr val="FFC000"/>
      </a:accent4>
      <a:accent5>
        <a:srgbClr val="5B9BD5"/>
      </a:accent5>
      <a:accent6>
        <a:srgbClr val="70AD47"/>
      </a:accent6>
      <a:hlink>
        <a:srgbClr val="ED6914"/>
      </a:hlink>
      <a:folHlink>
        <a:srgbClr val="ED691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9681</TotalTime>
  <Words>2201</Words>
  <Application>Microsoft Office PowerPoint</Application>
  <PresentationFormat>Widescreen</PresentationFormat>
  <Paragraphs>513</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Courier New</vt:lpstr>
      <vt:lpstr>Wingdings</vt:lpstr>
      <vt:lpstr>Office Theme</vt:lpstr>
      <vt:lpstr>Docker and Kubernetes</vt:lpstr>
      <vt:lpstr>History</vt:lpstr>
      <vt:lpstr>Sources</vt:lpstr>
      <vt:lpstr>More Reading for the Interested</vt:lpstr>
      <vt:lpstr>Containers vs VMs</vt:lpstr>
      <vt:lpstr>Containers vs VMs</vt:lpstr>
      <vt:lpstr>Docker Process</vt:lpstr>
      <vt:lpstr>Docker Compose</vt:lpstr>
      <vt:lpstr>Dockerfile – for mark’s lemonade stand sample app</vt:lpstr>
      <vt:lpstr>Docker Push</vt:lpstr>
      <vt:lpstr>Docker Run</vt:lpstr>
      <vt:lpstr>Secure Container History</vt:lpstr>
      <vt:lpstr>Kubernetes Architecture</vt:lpstr>
      <vt:lpstr>Kubernetes Architecture – Developers Don’t Care</vt:lpstr>
      <vt:lpstr>How to get from zero to Kubernetes running my app </vt:lpstr>
      <vt:lpstr>Kubernetes Objects</vt:lpstr>
      <vt:lpstr>Nodes and Pods</vt:lpstr>
      <vt:lpstr>Pod - https://kubernetes.io/docs/concepts/workloads/pods/pod-overview/ </vt:lpstr>
      <vt:lpstr>Pod Use Case</vt:lpstr>
      <vt:lpstr>Volume</vt:lpstr>
      <vt:lpstr>Service - https://kubernetes.io/docs/concepts/services-networking/service/ </vt:lpstr>
      <vt:lpstr>Namespace</vt:lpstr>
      <vt:lpstr>Kubernetes Objects</vt:lpstr>
      <vt:lpstr>ReplicaSet</vt:lpstr>
      <vt:lpstr>ReplicaSet - https://kubernetes.io/docs/concepts/workloads/controllers/replicaset/ </vt:lpstr>
      <vt:lpstr>Deployment</vt:lpstr>
      <vt:lpstr>Deployment - deployment.yaml </vt:lpstr>
      <vt:lpstr>StatefulSet - https://kubernetes.io/docs/concepts/workloads/controllers/statefulset/ </vt:lpstr>
      <vt:lpstr>StatefulSet - https://kubernetes.io/docs/concepts/workloads/controllers/statefulset/ </vt:lpstr>
      <vt:lpstr>More stuff</vt:lpstr>
      <vt:lpstr>QUESTIONS</vt:lpstr>
      <vt:lpstr>Questions</vt:lpstr>
      <vt:lpstr>Questions</vt:lpstr>
      <vt:lpstr>Questions</vt:lpstr>
      <vt:lpstr>Questions</vt:lpstr>
      <vt:lpstr>Node Dies</vt:lpstr>
      <vt:lpstr>Node Dies – Master decides this:</vt:lpstr>
      <vt:lpstr>Questions</vt:lpstr>
      <vt:lpstr>Most enterprise patterns look like this:</vt:lpstr>
      <vt:lpstr>Could it be this:</vt:lpstr>
      <vt:lpstr>Questions</vt:lpstr>
      <vt:lpstr>Questions</vt:lpstr>
      <vt:lpstr>Unused Slides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MHahn@ciber.com</dc:creator>
  <cp:lastModifiedBy>Hahn, Mark</cp:lastModifiedBy>
  <cp:revision>292</cp:revision>
  <dcterms:created xsi:type="dcterms:W3CDTF">2017-09-28T19:39:49Z</dcterms:created>
  <dcterms:modified xsi:type="dcterms:W3CDTF">2018-10-19T15:38:30Z</dcterms:modified>
</cp:coreProperties>
</file>